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8" r:id="rId2"/>
    <p:sldId id="395" r:id="rId3"/>
    <p:sldId id="342" r:id="rId4"/>
    <p:sldId id="381" r:id="rId5"/>
    <p:sldId id="415" r:id="rId6"/>
    <p:sldId id="311" r:id="rId7"/>
    <p:sldId id="344" r:id="rId8"/>
    <p:sldId id="416" r:id="rId9"/>
    <p:sldId id="417" r:id="rId10"/>
    <p:sldId id="418" r:id="rId11"/>
    <p:sldId id="414" r:id="rId12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187" userDrawn="1">
          <p15:clr>
            <a:srgbClr val="A4A3A4"/>
          </p15:clr>
        </p15:guide>
        <p15:guide id="5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3BCCFF"/>
    <a:srgbClr val="9BE5FF"/>
    <a:srgbClr val="4BD0FF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3642"/>
      </p:cViewPr>
      <p:guideLst>
        <p:guide orient="horz" pos="2160"/>
        <p:guide pos="3840"/>
        <p:guide pos="7355"/>
        <p:guide orient="horz" pos="187"/>
        <p:guide pos="2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EBAFA-7AF0-4DFD-A926-4F0E9FCE7E22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0BC0-DB1B-4CA9-849A-D2A897204F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7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" y="0"/>
            <a:ext cx="12185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18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07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58" y="6348101"/>
            <a:ext cx="1097280" cy="304800"/>
          </a:xfrm>
          <a:prstGeom prst="rect">
            <a:avLst/>
          </a:prstGeom>
        </p:spPr>
      </p:pic>
      <p:cxnSp>
        <p:nvCxnSpPr>
          <p:cNvPr id="10" name="직선 연결선 9"/>
          <p:cNvCxnSpPr>
            <a:cxnSpLocks/>
          </p:cNvCxnSpPr>
          <p:nvPr userDrawn="1"/>
        </p:nvCxnSpPr>
        <p:spPr>
          <a:xfrm>
            <a:off x="414867" y="897467"/>
            <a:ext cx="1124373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3"/>
          <p:cNvSpPr txBox="1"/>
          <p:nvPr userDrawn="1"/>
        </p:nvSpPr>
        <p:spPr>
          <a:xfrm>
            <a:off x="10789920" y="432556"/>
            <a:ext cx="8371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r" defTabSz="914400" rtl="0" eaLnBrk="1" latinLnBrk="1" hangingPunct="1"/>
            <a:fld id="{66EDD773-957E-4E10-A10F-A40B47A6EE8F}" type="slidenum">
              <a:rPr lang="en-US" altLang="ko-KR" sz="2000" b="0" kern="1200" spc="295" smtClean="0">
                <a:solidFill>
                  <a:srgbClr val="807C7F"/>
                </a:solidFill>
                <a:latin typeface="Malgun Gothic"/>
                <a:ea typeface="+mn-ea"/>
                <a:cs typeface="Malgun Gothic"/>
              </a:rPr>
              <a:pPr marL="11516" algn="r" defTabSz="914400" rtl="0" eaLnBrk="1" latinLnBrk="1" hangingPunct="1"/>
              <a:t>‹#›</a:t>
            </a:fld>
            <a:endParaRPr sz="2000" b="0" kern="1200" spc="295" dirty="0">
              <a:solidFill>
                <a:srgbClr val="807C7F"/>
              </a:solidFill>
              <a:latin typeface="Malgun Gothic"/>
              <a:ea typeface="+mn-ea"/>
              <a:cs typeface="Malgun Gothic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054E92B-80EB-48D8-A197-6F112329DFDA}"/>
              </a:ext>
            </a:extLst>
          </p:cNvPr>
          <p:cNvSpPr/>
          <p:nvPr userDrawn="1"/>
        </p:nvSpPr>
        <p:spPr>
          <a:xfrm>
            <a:off x="414867" y="0"/>
            <a:ext cx="118533" cy="8974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6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77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8D3A717-4611-4310-85AE-5A0B9F80393D}"/>
              </a:ext>
            </a:extLst>
          </p:cNvPr>
          <p:cNvSpPr txBox="1"/>
          <p:nvPr userDrawn="1"/>
        </p:nvSpPr>
        <p:spPr>
          <a:xfrm>
            <a:off x="10789920" y="432556"/>
            <a:ext cx="8371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r" defTabSz="914400" rtl="0" eaLnBrk="1" latinLnBrk="1" hangingPunct="1"/>
            <a:fld id="{66EDD773-957E-4E10-A10F-A40B47A6EE8F}" type="slidenum">
              <a:rPr lang="en-US" altLang="ko-KR" sz="2000" b="0" kern="1200" spc="295" smtClean="0">
                <a:solidFill>
                  <a:srgbClr val="807C7F"/>
                </a:solidFill>
                <a:latin typeface="Malgun Gothic"/>
                <a:ea typeface="+mn-ea"/>
                <a:cs typeface="Malgun Gothic"/>
              </a:rPr>
              <a:pPr marL="11516" algn="r" defTabSz="914400" rtl="0" eaLnBrk="1" latinLnBrk="1" hangingPunct="1"/>
              <a:t>‹#›</a:t>
            </a:fld>
            <a:endParaRPr sz="2000" b="0" kern="1200" spc="295" dirty="0">
              <a:solidFill>
                <a:srgbClr val="807C7F"/>
              </a:solidFill>
              <a:latin typeface="Malgun Gothic"/>
              <a:ea typeface="+mn-ea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978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0C5661E-D3A2-474A-946E-E02799F74FD1}"/>
              </a:ext>
            </a:extLst>
          </p:cNvPr>
          <p:cNvSpPr txBox="1"/>
          <p:nvPr userDrawn="1"/>
        </p:nvSpPr>
        <p:spPr>
          <a:xfrm>
            <a:off x="10789920" y="432556"/>
            <a:ext cx="8371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r" defTabSz="914400" rtl="0" eaLnBrk="1" latinLnBrk="1" hangingPunct="1"/>
            <a:fld id="{66EDD773-957E-4E10-A10F-A40B47A6EE8F}" type="slidenum">
              <a:rPr lang="en-US" altLang="ko-KR" sz="2000" b="0" kern="1200" spc="295" smtClean="0">
                <a:solidFill>
                  <a:srgbClr val="807C7F"/>
                </a:solidFill>
                <a:latin typeface="Malgun Gothic"/>
                <a:ea typeface="+mn-ea"/>
                <a:cs typeface="Malgun Gothic"/>
              </a:rPr>
              <a:pPr marL="11516" algn="r" defTabSz="914400" rtl="0" eaLnBrk="1" latinLnBrk="1" hangingPunct="1"/>
              <a:t>‹#›</a:t>
            </a:fld>
            <a:endParaRPr sz="2000" b="0" kern="1200" spc="295" dirty="0">
              <a:solidFill>
                <a:srgbClr val="807C7F"/>
              </a:solidFill>
              <a:latin typeface="Malgun Gothic"/>
              <a:ea typeface="+mn-ea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830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463A625-9AC5-43F6-B809-2553CC08A399}"/>
              </a:ext>
            </a:extLst>
          </p:cNvPr>
          <p:cNvSpPr txBox="1"/>
          <p:nvPr userDrawn="1"/>
        </p:nvSpPr>
        <p:spPr>
          <a:xfrm>
            <a:off x="10789920" y="432556"/>
            <a:ext cx="8371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r" defTabSz="914400" rtl="0" eaLnBrk="1" latinLnBrk="1" hangingPunct="1"/>
            <a:fld id="{66EDD773-957E-4E10-A10F-A40B47A6EE8F}" type="slidenum">
              <a:rPr lang="en-US" altLang="ko-KR" sz="2000" b="0" kern="1200" spc="295" smtClean="0">
                <a:solidFill>
                  <a:srgbClr val="807C7F"/>
                </a:solidFill>
                <a:latin typeface="Malgun Gothic"/>
                <a:ea typeface="+mn-ea"/>
                <a:cs typeface="Malgun Gothic"/>
              </a:rPr>
              <a:pPr marL="11516" algn="r" defTabSz="914400" rtl="0" eaLnBrk="1" latinLnBrk="1" hangingPunct="1"/>
              <a:t>‹#›</a:t>
            </a:fld>
            <a:endParaRPr sz="2000" b="0" kern="1200" spc="295" dirty="0">
              <a:solidFill>
                <a:srgbClr val="807C7F"/>
              </a:solidFill>
              <a:latin typeface="Malgun Gothic"/>
              <a:ea typeface="+mn-ea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265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6583DBB-43DD-4421-A34C-4CAC372C91FB}"/>
              </a:ext>
            </a:extLst>
          </p:cNvPr>
          <p:cNvSpPr txBox="1"/>
          <p:nvPr userDrawn="1"/>
        </p:nvSpPr>
        <p:spPr>
          <a:xfrm>
            <a:off x="10789920" y="432556"/>
            <a:ext cx="8371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r" defTabSz="914400" rtl="0" eaLnBrk="1" latinLnBrk="1" hangingPunct="1"/>
            <a:fld id="{66EDD773-957E-4E10-A10F-A40B47A6EE8F}" type="slidenum">
              <a:rPr lang="en-US" altLang="ko-KR" sz="2000" b="0" kern="1200" spc="295" smtClean="0">
                <a:solidFill>
                  <a:srgbClr val="807C7F"/>
                </a:solidFill>
                <a:latin typeface="Malgun Gothic"/>
                <a:ea typeface="+mn-ea"/>
                <a:cs typeface="Malgun Gothic"/>
              </a:rPr>
              <a:pPr marL="11516" algn="r" defTabSz="914400" rtl="0" eaLnBrk="1" latinLnBrk="1" hangingPunct="1"/>
              <a:t>‹#›</a:t>
            </a:fld>
            <a:endParaRPr sz="2000" b="0" kern="1200" spc="295" dirty="0">
              <a:solidFill>
                <a:srgbClr val="807C7F"/>
              </a:solidFill>
              <a:latin typeface="Malgun Gothic"/>
              <a:ea typeface="+mn-ea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408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A0B1DD2-0530-4F98-A361-745662031193}"/>
              </a:ext>
            </a:extLst>
          </p:cNvPr>
          <p:cNvSpPr txBox="1"/>
          <p:nvPr userDrawn="1"/>
        </p:nvSpPr>
        <p:spPr>
          <a:xfrm>
            <a:off x="10789920" y="432556"/>
            <a:ext cx="8371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r" defTabSz="914400" rtl="0" eaLnBrk="1" latinLnBrk="1" hangingPunct="1"/>
            <a:fld id="{66EDD773-957E-4E10-A10F-A40B47A6EE8F}" type="slidenum">
              <a:rPr lang="en-US" altLang="ko-KR" sz="2000" b="0" kern="1200" spc="295" smtClean="0">
                <a:solidFill>
                  <a:srgbClr val="807C7F"/>
                </a:solidFill>
                <a:latin typeface="Malgun Gothic"/>
                <a:ea typeface="+mn-ea"/>
                <a:cs typeface="Malgun Gothic"/>
              </a:rPr>
              <a:pPr marL="11516" algn="r" defTabSz="914400" rtl="0" eaLnBrk="1" latinLnBrk="1" hangingPunct="1"/>
              <a:t>‹#›</a:t>
            </a:fld>
            <a:endParaRPr sz="2000" b="0" kern="1200" spc="295" dirty="0">
              <a:solidFill>
                <a:srgbClr val="807C7F"/>
              </a:solidFill>
              <a:latin typeface="Malgun Gothic"/>
              <a:ea typeface="+mn-ea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179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5AEF50E-2558-4557-87D6-6AE46D1E0467}"/>
              </a:ext>
            </a:extLst>
          </p:cNvPr>
          <p:cNvSpPr txBox="1"/>
          <p:nvPr userDrawn="1"/>
        </p:nvSpPr>
        <p:spPr>
          <a:xfrm>
            <a:off x="10789920" y="432556"/>
            <a:ext cx="83716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r" defTabSz="914400" rtl="0" eaLnBrk="1" latinLnBrk="1" hangingPunct="1"/>
            <a:fld id="{66EDD773-957E-4E10-A10F-A40B47A6EE8F}" type="slidenum">
              <a:rPr lang="en-US" altLang="ko-KR" sz="2000" b="0" kern="1200" spc="295" smtClean="0">
                <a:solidFill>
                  <a:srgbClr val="807C7F"/>
                </a:solidFill>
                <a:latin typeface="Malgun Gothic"/>
                <a:ea typeface="+mn-ea"/>
                <a:cs typeface="Malgun Gothic"/>
              </a:rPr>
              <a:pPr marL="11516" algn="r" defTabSz="914400" rtl="0" eaLnBrk="1" latinLnBrk="1" hangingPunct="1"/>
              <a:t>‹#›</a:t>
            </a:fld>
            <a:endParaRPr sz="2000" b="0" kern="1200" spc="295" dirty="0">
              <a:solidFill>
                <a:srgbClr val="807C7F"/>
              </a:solidFill>
              <a:latin typeface="Malgun Gothic"/>
              <a:ea typeface="+mn-ea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33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3226-666C-4E61-88B0-248B2C969A1F}" type="datetimeFigureOut">
              <a:rPr lang="ko-KR" altLang="en-US" smtClean="0"/>
              <a:pPr/>
              <a:t>2019-12-23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2B23A-472F-46EB-8CED-94CBF8898E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19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oftbowllab.github.io/sbchar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bchart.co.k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9C4706BE-9039-41A2-934B-174C31CF2865}"/>
              </a:ext>
            </a:extLst>
          </p:cNvPr>
          <p:cNvGrpSpPr/>
          <p:nvPr/>
        </p:nvGrpSpPr>
        <p:grpSpPr>
          <a:xfrm>
            <a:off x="12700" y="5791200"/>
            <a:ext cx="12172950" cy="1066800"/>
            <a:chOff x="12700" y="5791200"/>
            <a:chExt cx="12172950" cy="106680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EF4110E2-DF40-4296-A6E5-0C4A5466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" y="5791200"/>
              <a:ext cx="12172950" cy="106680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FA7B394-4385-4396-A6CB-D668FBA93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762" y="6033517"/>
              <a:ext cx="2037579" cy="582165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145BFBF6-DC8A-40E8-B570-929FBDED9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" y="0"/>
            <a:ext cx="12182475" cy="58293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811421D-7FFC-495A-9CC5-878670537979}"/>
              </a:ext>
            </a:extLst>
          </p:cNvPr>
          <p:cNvSpPr/>
          <p:nvPr/>
        </p:nvSpPr>
        <p:spPr>
          <a:xfrm>
            <a:off x="-147474" y="2655659"/>
            <a:ext cx="4186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algn="ctr"/>
            <a:r>
              <a:rPr lang="en-US" altLang="ko-KR" sz="3600" b="1" spc="32" dirty="0" err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Malgun Gothic"/>
              </a:rPr>
              <a:t>SBChart</a:t>
            </a:r>
            <a:r>
              <a:rPr lang="en-US" altLang="ko-KR" sz="3600" b="1" spc="9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Gulim"/>
              </a:rPr>
              <a:t> v2.0</a:t>
            </a:r>
            <a:endParaRPr lang="en-US" altLang="ko-KR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Gulim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CC9BCC6E-E20C-4C0E-8ADC-B6F947F20D56}"/>
              </a:ext>
            </a:extLst>
          </p:cNvPr>
          <p:cNvSpPr txBox="1"/>
          <p:nvPr/>
        </p:nvSpPr>
        <p:spPr>
          <a:xfrm>
            <a:off x="113408" y="2294283"/>
            <a:ext cx="226374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600" spc="-154" dirty="0">
                <a:solidFill>
                  <a:schemeClr val="bg1"/>
                </a:solidFill>
                <a:latin typeface="Malgun Gothic"/>
                <a:cs typeface="Malgun Gothic"/>
              </a:rPr>
              <a:t>고품질 차트</a:t>
            </a:r>
            <a:endParaRPr sz="16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0750E862-BFB3-4423-B37E-B99DD379E26F}"/>
              </a:ext>
            </a:extLst>
          </p:cNvPr>
          <p:cNvSpPr txBox="1"/>
          <p:nvPr/>
        </p:nvSpPr>
        <p:spPr>
          <a:xfrm>
            <a:off x="240413" y="3542275"/>
            <a:ext cx="333586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algn="ctr">
              <a:lnSpc>
                <a:spcPct val="125000"/>
              </a:lnSpc>
            </a:pPr>
            <a:endParaRPr lang="en-US" altLang="ko-KR" sz="400" b="1" spc="-95" dirty="0">
              <a:solidFill>
                <a:schemeClr val="bg1"/>
              </a:solidFill>
              <a:latin typeface="+mn-ea"/>
              <a:cs typeface="Malgun Gothic"/>
            </a:endParaRPr>
          </a:p>
          <a:p>
            <a:pPr marL="11516" marR="4607" algn="ctr">
              <a:lnSpc>
                <a:spcPct val="125000"/>
              </a:lnSpc>
            </a:pPr>
            <a:r>
              <a:rPr lang="ko-KR" altLang="en-US" sz="1400" b="1" spc="-95" dirty="0">
                <a:solidFill>
                  <a:schemeClr val="bg1"/>
                </a:solidFill>
                <a:latin typeface="+mn-ea"/>
                <a:cs typeface="Malgun Gothic"/>
              </a:rPr>
              <a:t>재사용 가능하고 고품질의</a:t>
            </a:r>
            <a:endParaRPr lang="en-US" altLang="ko-KR" sz="1400" b="1" spc="-95" dirty="0">
              <a:solidFill>
                <a:schemeClr val="bg1"/>
              </a:solidFill>
              <a:latin typeface="+mn-ea"/>
              <a:cs typeface="Malgun Gothic"/>
            </a:endParaRPr>
          </a:p>
          <a:p>
            <a:pPr marL="11516" marR="4607" algn="ctr">
              <a:lnSpc>
                <a:spcPct val="125000"/>
              </a:lnSpc>
            </a:pPr>
            <a:r>
              <a:rPr lang="en-US" sz="1400" b="1" spc="-95" dirty="0">
                <a:solidFill>
                  <a:schemeClr val="bg1"/>
                </a:solidFill>
                <a:latin typeface="+mn-ea"/>
                <a:cs typeface="Gulim"/>
              </a:rPr>
              <a:t>HTML5 </a:t>
            </a:r>
            <a:r>
              <a:rPr lang="ko-KR" altLang="en-US" sz="1400" b="1" spc="-95" dirty="0">
                <a:solidFill>
                  <a:schemeClr val="bg1"/>
                </a:solidFill>
                <a:latin typeface="+mn-ea"/>
                <a:cs typeface="Gulim"/>
              </a:rPr>
              <a:t>표준 </a:t>
            </a:r>
            <a:r>
              <a:rPr lang="en-US" altLang="ko-KR" sz="1400" b="1" spc="-95" dirty="0">
                <a:solidFill>
                  <a:schemeClr val="bg1"/>
                </a:solidFill>
                <a:latin typeface="+mn-ea"/>
                <a:cs typeface="Gulim"/>
              </a:rPr>
              <a:t>JavaScript </a:t>
            </a:r>
            <a:r>
              <a:rPr lang="ko-KR" altLang="en-US" sz="1400" b="1" spc="-95" dirty="0">
                <a:solidFill>
                  <a:schemeClr val="bg1"/>
                </a:solidFill>
                <a:latin typeface="+mn-ea"/>
                <a:cs typeface="Gulim"/>
              </a:rPr>
              <a:t>차트 컴포넌트</a:t>
            </a:r>
            <a:endParaRPr sz="1400" dirty="0">
              <a:solidFill>
                <a:schemeClr val="bg1"/>
              </a:solidFill>
              <a:latin typeface="+mn-ea"/>
              <a:cs typeface="Gulim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469" y="3331175"/>
            <a:ext cx="323798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214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F8B0B3F-8F80-43B6-AF18-2B259385FBF1}"/>
              </a:ext>
            </a:extLst>
          </p:cNvPr>
          <p:cNvSpPr/>
          <p:nvPr/>
        </p:nvSpPr>
        <p:spPr>
          <a:xfrm>
            <a:off x="975238" y="1029641"/>
            <a:ext cx="4084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2"/>
              </a:rPr>
              <a:t>https://softbowllab.github.io/sbchart/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4E28AF-063E-41AE-A5E8-5D6A4197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502" y="1541586"/>
            <a:ext cx="6442881" cy="509488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27ADD57F-13D2-4527-8A36-69BD02FE56F1}"/>
              </a:ext>
            </a:extLst>
          </p:cNvPr>
          <p:cNvSpPr txBox="1">
            <a:spLocks/>
          </p:cNvSpPr>
          <p:nvPr/>
        </p:nvSpPr>
        <p:spPr>
          <a:xfrm>
            <a:off x="735583" y="248568"/>
            <a:ext cx="1098686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en-US" altLang="ko-KR" sz="3200" b="1" spc="-45" dirty="0" err="1">
                <a:latin typeface="맑은 고딕" pitchFamily="50" charset="-127"/>
                <a:ea typeface="맑은 고딕" pitchFamily="50" charset="-127"/>
                <a:cs typeface="+mn-cs"/>
              </a:rPr>
              <a:t>SBChart</a:t>
            </a:r>
            <a:r>
              <a:rPr lang="en-US" altLang="ko-KR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ko-KR" alt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개발자 사이트</a:t>
            </a:r>
          </a:p>
        </p:txBody>
      </p:sp>
    </p:spTree>
    <p:extLst>
      <p:ext uri="{BB962C8B-B14F-4D97-AF65-F5344CB8AC3E}">
        <p14:creationId xmlns:p14="http://schemas.microsoft.com/office/powerpoint/2010/main" val="207321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9CCC0CC-3B51-411A-9ED7-4660C7BCC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" y="0"/>
            <a:ext cx="12186723" cy="68580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96CFD817-DCE2-42C7-AB29-BFA1456D67F1}"/>
              </a:ext>
            </a:extLst>
          </p:cNvPr>
          <p:cNvSpPr txBox="1"/>
          <p:nvPr/>
        </p:nvSpPr>
        <p:spPr>
          <a:xfrm>
            <a:off x="1724796" y="2825337"/>
            <a:ext cx="8739187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ctr"/>
            <a:r>
              <a:rPr lang="ko-KR" altLang="en-US" sz="6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  <a:r>
              <a:rPr lang="en-US" altLang="ko-KR" sz="66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7DC19FC-B133-4EE3-9982-08CCDC0A168E}"/>
              </a:ext>
            </a:extLst>
          </p:cNvPr>
          <p:cNvSpPr txBox="1"/>
          <p:nvPr/>
        </p:nvSpPr>
        <p:spPr>
          <a:xfrm>
            <a:off x="1726405" y="3933374"/>
            <a:ext cx="873918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ctr"/>
            <a:r>
              <a:rPr lang="en-US" altLang="ko-KR" sz="2000" b="1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www.softbowl.co.kr</a:t>
            </a:r>
          </a:p>
        </p:txBody>
      </p:sp>
    </p:spTree>
    <p:extLst>
      <p:ext uri="{BB962C8B-B14F-4D97-AF65-F5344CB8AC3E}">
        <p14:creationId xmlns:p14="http://schemas.microsoft.com/office/powerpoint/2010/main" val="337093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DA30802-8528-42FC-A2DB-8FDD487ECA5F}"/>
              </a:ext>
            </a:extLst>
          </p:cNvPr>
          <p:cNvSpPr txBox="1">
            <a:spLocks/>
          </p:cNvSpPr>
          <p:nvPr/>
        </p:nvSpPr>
        <p:spPr>
          <a:xfrm>
            <a:off x="735583" y="248568"/>
            <a:ext cx="953452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en-US" altLang="ko-KR" sz="3200" b="1" spc="-45" dirty="0" err="1">
                <a:latin typeface="맑은 고딕" pitchFamily="50" charset="-127"/>
                <a:ea typeface="맑은 고딕" pitchFamily="50" charset="-127"/>
                <a:cs typeface="+mn-cs"/>
              </a:rPr>
              <a:t>SBChart</a:t>
            </a:r>
            <a:r>
              <a:rPr lang="en-US" altLang="ko-KR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 2.0</a:t>
            </a:r>
            <a:endParaRPr lang="ko-KR" altLang="en-US" sz="3200" b="1" spc="-45" dirty="0"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57C9F30-23F0-487F-8A42-30C3F192E0F5}"/>
              </a:ext>
            </a:extLst>
          </p:cNvPr>
          <p:cNvSpPr/>
          <p:nvPr/>
        </p:nvSpPr>
        <p:spPr>
          <a:xfrm>
            <a:off x="1075765" y="1301675"/>
            <a:ext cx="9993854" cy="12263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/>
              <a:t>깨끗하고 선명한 고품질 차트 솔루션</a:t>
            </a:r>
            <a:endParaRPr lang="en-US" altLang="ko-KR" sz="2400" b="1" dirty="0"/>
          </a:p>
          <a:p>
            <a:pPr algn="ctr">
              <a:lnSpc>
                <a:spcPct val="150000"/>
              </a:lnSpc>
            </a:pPr>
            <a:r>
              <a:rPr lang="ko-KR" altLang="en-US" dirty="0"/>
              <a:t>데이터 </a:t>
            </a:r>
            <a:r>
              <a:rPr lang="en-US" altLang="ko-KR" dirty="0"/>
              <a:t>Visualization </a:t>
            </a:r>
            <a:r>
              <a:rPr lang="ko-KR" altLang="en-US" dirty="0"/>
              <a:t>을 위한 필수</a:t>
            </a:r>
            <a:r>
              <a:rPr lang="en-US" altLang="ko-KR" dirty="0"/>
              <a:t> </a:t>
            </a:r>
            <a:r>
              <a:rPr lang="ko-KR" altLang="en-US" dirty="0"/>
              <a:t>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990D9A-D7C8-4A33-8F1A-DF11EFED1C50}"/>
              </a:ext>
            </a:extLst>
          </p:cNvPr>
          <p:cNvSpPr/>
          <p:nvPr/>
        </p:nvSpPr>
        <p:spPr>
          <a:xfrm>
            <a:off x="1075765" y="2954475"/>
            <a:ext cx="2237590" cy="8821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개발자 친화적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5BAF38-AED6-407F-9220-8B6980F27707}"/>
              </a:ext>
            </a:extLst>
          </p:cNvPr>
          <p:cNvSpPr/>
          <p:nvPr/>
        </p:nvSpPr>
        <p:spPr>
          <a:xfrm>
            <a:off x="3628912" y="2871521"/>
            <a:ext cx="7741921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/>
              <a:t>HTML5 웹 표준</a:t>
            </a:r>
            <a:r>
              <a:rPr lang="en-US" altLang="ko-KR" sz="1400" b="1" dirty="0"/>
              <a:t>, CSS3 </a:t>
            </a:r>
            <a:r>
              <a:rPr lang="ko-KR" altLang="en-US" sz="1400" b="1" dirty="0"/>
              <a:t>표준 준수</a:t>
            </a:r>
            <a:r>
              <a:rPr lang="en-US" altLang="ko-KR" sz="1400" b="1" dirty="0"/>
              <a:t>, </a:t>
            </a:r>
            <a:r>
              <a:rPr lang="ko-KR" altLang="en-US" sz="1400" b="1" dirty="0">
                <a:solidFill>
                  <a:srgbClr val="0070C0"/>
                </a:solidFill>
              </a:rPr>
              <a:t>장애인 웹 접근성 지원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/>
              <a:t>차트 내 설정이 개발자에게 익숙한 </a:t>
            </a:r>
            <a:r>
              <a:rPr lang="en-US" altLang="ko-KR" sz="1400" b="1" dirty="0" err="1"/>
              <a:t>JavsScript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객체로</a:t>
            </a:r>
            <a:r>
              <a:rPr lang="en-US" altLang="ko-KR" sz="1400" b="1" dirty="0"/>
              <a:t>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400" b="1" dirty="0"/>
              <a:t>     </a:t>
            </a:r>
            <a:r>
              <a:rPr lang="ko-KR" altLang="en-US" sz="1400" b="1" dirty="0" err="1"/>
              <a:t>재활용성이</a:t>
            </a:r>
            <a:r>
              <a:rPr lang="ko-KR" altLang="en-US" sz="1400" b="1" dirty="0"/>
              <a:t> 높고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손쉽게 표현이 가능</a:t>
            </a:r>
            <a:endParaRPr lang="en-US" altLang="ko-KR" sz="14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3803735-31CF-4B29-98BD-04A9A3B79E0C}"/>
              </a:ext>
            </a:extLst>
          </p:cNvPr>
          <p:cNvSpPr/>
          <p:nvPr/>
        </p:nvSpPr>
        <p:spPr>
          <a:xfrm>
            <a:off x="1075765" y="4091626"/>
            <a:ext cx="2237590" cy="8821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선명한 고품질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0E2EFBF-E9CC-4DF3-9FA7-9CCBDB7FAE59}"/>
              </a:ext>
            </a:extLst>
          </p:cNvPr>
          <p:cNvSpPr/>
          <p:nvPr/>
        </p:nvSpPr>
        <p:spPr>
          <a:xfrm>
            <a:off x="3628912" y="4321032"/>
            <a:ext cx="77419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Scalable Vector Graphics </a:t>
            </a:r>
            <a:r>
              <a:rPr lang="ko-KR" altLang="en-US" sz="1400" b="1" dirty="0"/>
              <a:t>방식으로 고품질의 선명도를 제공 </a:t>
            </a:r>
            <a:endParaRPr lang="en-US" altLang="ko-KR" sz="1400" b="1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69A583B-8B51-4B37-A333-BF2C966CF69A}"/>
              </a:ext>
            </a:extLst>
          </p:cNvPr>
          <p:cNvSpPr/>
          <p:nvPr/>
        </p:nvSpPr>
        <p:spPr>
          <a:xfrm>
            <a:off x="1075765" y="5254749"/>
            <a:ext cx="2237590" cy="88212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개발 다양성 지원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53683F7-D1B8-4C33-929E-D3EAE5B9D1B2}"/>
              </a:ext>
            </a:extLst>
          </p:cNvPr>
          <p:cNvSpPr/>
          <p:nvPr/>
        </p:nvSpPr>
        <p:spPr>
          <a:xfrm>
            <a:off x="3628912" y="5220539"/>
            <a:ext cx="774192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/>
              <a:t>UMD(Universal Module Definition) </a:t>
            </a:r>
            <a:r>
              <a:rPr lang="ko-KR" altLang="en-US" sz="1400" b="1" dirty="0"/>
              <a:t>명세를 지원하기 때문에 </a:t>
            </a:r>
            <a:endParaRPr lang="en-US" altLang="ko-KR" sz="1400" b="1" dirty="0"/>
          </a:p>
          <a:p>
            <a:pPr marL="285750" indent="-285750">
              <a:lnSpc>
                <a:spcPct val="150000"/>
              </a:lnSpc>
            </a:pPr>
            <a:r>
              <a:rPr lang="en-US" altLang="ko-KR" sz="1400" b="1" dirty="0"/>
              <a:t>    AMD(Asynchronous Module Definition) </a:t>
            </a:r>
            <a:r>
              <a:rPr lang="ko-KR" altLang="en-US" sz="1400" b="1" dirty="0"/>
              <a:t>와 </a:t>
            </a:r>
            <a:r>
              <a:rPr lang="en-US" altLang="ko-KR" sz="1400" b="1" dirty="0" err="1"/>
              <a:t>CommonJS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도 사용 가능하여</a:t>
            </a:r>
            <a:endParaRPr lang="en-US" altLang="ko-KR" sz="1400" b="1" dirty="0"/>
          </a:p>
          <a:p>
            <a:pPr marL="285750" indent="-285750">
              <a:lnSpc>
                <a:spcPct val="150000"/>
              </a:lnSpc>
            </a:pPr>
            <a:r>
              <a:rPr lang="en-US" altLang="ko-KR" sz="1400" b="1" dirty="0"/>
              <a:t>    </a:t>
            </a:r>
            <a:r>
              <a:rPr lang="ko-KR" altLang="en-US" sz="1400" b="1" dirty="0"/>
              <a:t>다양한 형태의 개발이 가능</a:t>
            </a:r>
            <a:endParaRPr lang="en-US" altLang="ko-KR" sz="1400" b="1" dirty="0"/>
          </a:p>
        </p:txBody>
      </p:sp>
      <p:sp>
        <p:nvSpPr>
          <p:cNvPr id="10" name="직사각형 9"/>
          <p:cNvSpPr/>
          <p:nvPr/>
        </p:nvSpPr>
        <p:spPr>
          <a:xfrm>
            <a:off x="4575707" y="6365098"/>
            <a:ext cx="6372379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900" dirty="0"/>
              <a:t>*  AMD : </a:t>
            </a:r>
            <a:r>
              <a:rPr lang="ko-KR" altLang="en-US" sz="900" dirty="0"/>
              <a:t>브라우저 환경 중심의 규약으로 </a:t>
            </a:r>
            <a:r>
              <a:rPr lang="en-US" altLang="ko-KR" sz="900" dirty="0"/>
              <a:t>define </a:t>
            </a:r>
            <a:r>
              <a:rPr lang="ko-KR" altLang="en-US" sz="900" dirty="0"/>
              <a:t>함수를 사용하여 정의</a:t>
            </a:r>
            <a:endParaRPr lang="en-US" altLang="ko-KR" sz="900" dirty="0"/>
          </a:p>
          <a:p>
            <a:r>
              <a:rPr lang="en-US" altLang="ko-KR" sz="900" dirty="0">
                <a:ea typeface="나눔고딕"/>
              </a:rPr>
              <a:t>*  </a:t>
            </a:r>
            <a:r>
              <a:rPr lang="en-US" altLang="ko-KR" sz="900" dirty="0" err="1">
                <a:ea typeface="나눔고딕"/>
              </a:rPr>
              <a:t>CommonJS</a:t>
            </a:r>
            <a:r>
              <a:rPr lang="en-US" altLang="ko-KR" sz="900" dirty="0">
                <a:ea typeface="나눔고딕"/>
              </a:rPr>
              <a:t> : </a:t>
            </a:r>
            <a:r>
              <a:rPr lang="ko-KR" altLang="en-US" sz="900" dirty="0">
                <a:ea typeface="나눔고딕"/>
              </a:rPr>
              <a:t>서버 사이트 환경 중심의 규약으로 </a:t>
            </a:r>
            <a:r>
              <a:rPr lang="en-US" altLang="ko-KR" sz="900" dirty="0">
                <a:ea typeface="나눔고딕"/>
              </a:rPr>
              <a:t>Node.js </a:t>
            </a:r>
            <a:r>
              <a:rPr lang="ko-KR" altLang="en-US" sz="900" dirty="0">
                <a:ea typeface="나눔고딕"/>
              </a:rPr>
              <a:t>에서 사용되고 </a:t>
            </a:r>
            <a:r>
              <a:rPr lang="en-US" altLang="ko-KR" sz="900" dirty="0">
                <a:ea typeface="나눔고딕"/>
              </a:rPr>
              <a:t>require </a:t>
            </a:r>
            <a:r>
              <a:rPr lang="ko-KR" altLang="en-US" sz="900" dirty="0">
                <a:ea typeface="나눔고딕"/>
              </a:rPr>
              <a:t>와 </a:t>
            </a:r>
            <a:r>
              <a:rPr lang="en-US" altLang="ko-KR" sz="900" dirty="0" err="1">
                <a:ea typeface="나눔고딕"/>
              </a:rPr>
              <a:t>module.exports</a:t>
            </a:r>
            <a:r>
              <a:rPr lang="en-US" altLang="ko-KR" sz="900" dirty="0">
                <a:ea typeface="나눔고딕"/>
              </a:rPr>
              <a:t> </a:t>
            </a:r>
            <a:r>
              <a:rPr lang="ko-KR" altLang="en-US" sz="900" dirty="0">
                <a:ea typeface="나눔고딕"/>
              </a:rPr>
              <a:t>를 사용하여 정의</a:t>
            </a:r>
            <a:endParaRPr lang="en-US" altLang="ko-KR" sz="900" dirty="0"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82295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1923307-81BE-4A7A-B1F7-CFDAF40D9EB9}"/>
              </a:ext>
            </a:extLst>
          </p:cNvPr>
          <p:cNvSpPr txBox="1">
            <a:spLocks/>
          </p:cNvSpPr>
          <p:nvPr/>
        </p:nvSpPr>
        <p:spPr>
          <a:xfrm>
            <a:off x="735583" y="248568"/>
            <a:ext cx="1098686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ko-KR" alt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개발자 친화적 제품</a:t>
            </a:r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DBF92B9-7041-4C19-BBAD-2ECDFB94539D}"/>
              </a:ext>
            </a:extLst>
          </p:cNvPr>
          <p:cNvGrpSpPr/>
          <p:nvPr/>
        </p:nvGrpSpPr>
        <p:grpSpPr>
          <a:xfrm>
            <a:off x="6231883" y="2091156"/>
            <a:ext cx="3559900" cy="2088341"/>
            <a:chOff x="5039232" y="1652760"/>
            <a:chExt cx="3559900" cy="2088341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2E604F77-DABA-4C65-A0E1-0D540048DD09}"/>
                </a:ext>
              </a:extLst>
            </p:cNvPr>
            <p:cNvGrpSpPr/>
            <p:nvPr/>
          </p:nvGrpSpPr>
          <p:grpSpPr>
            <a:xfrm>
              <a:off x="5222112" y="2128055"/>
              <a:ext cx="3377020" cy="1613046"/>
              <a:chOff x="519298" y="2793491"/>
              <a:chExt cx="3377020" cy="1613046"/>
            </a:xfrm>
          </p:grpSpPr>
          <p:sp>
            <p:nvSpPr>
              <p:cNvPr id="51" name="모서리가 둥근 직사각형 21">
                <a:extLst>
                  <a:ext uri="{FF2B5EF4-FFF2-40B4-BE49-F238E27FC236}">
                    <a16:creationId xmlns:a16="http://schemas.microsoft.com/office/drawing/2014/main" id="{A01A87DD-8019-47F8-B995-776B6D8CEA4A}"/>
                  </a:ext>
                </a:extLst>
              </p:cNvPr>
              <p:cNvSpPr/>
              <p:nvPr/>
            </p:nvSpPr>
            <p:spPr>
              <a:xfrm>
                <a:off x="519298" y="2793491"/>
                <a:ext cx="3377020" cy="1613046"/>
              </a:xfrm>
              <a:prstGeom prst="roundRect">
                <a:avLst>
                  <a:gd name="adj" fmla="val 2935"/>
                </a:avLst>
              </a:prstGeom>
              <a:pattFill prst="pct25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B318EC61-88E9-4854-A965-ADA32FFE1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906" y="2901316"/>
                <a:ext cx="1484403" cy="274292"/>
              </a:xfrm>
              <a:prstGeom prst="rect">
                <a:avLst/>
              </a:prstGeom>
            </p:spPr>
          </p:pic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02D853EC-FCB4-4CAD-959D-0F4A871AF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665" y="3175608"/>
                <a:ext cx="2172380" cy="1154504"/>
              </a:xfrm>
              <a:prstGeom prst="rect">
                <a:avLst/>
              </a:prstGeom>
            </p:spPr>
          </p:pic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9A65E5E7-D942-4C4A-8751-B8259DF4946C}"/>
                </a:ext>
              </a:extLst>
            </p:cNvPr>
            <p:cNvGrpSpPr/>
            <p:nvPr/>
          </p:nvGrpSpPr>
          <p:grpSpPr>
            <a:xfrm>
              <a:off x="5039232" y="1652760"/>
              <a:ext cx="3559900" cy="475295"/>
              <a:chOff x="5222112" y="1652760"/>
              <a:chExt cx="3559900" cy="475295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067727-1881-46B3-A2BA-8DABA90B18FA}"/>
                  </a:ext>
                </a:extLst>
              </p:cNvPr>
              <p:cNvSpPr txBox="1"/>
              <p:nvPr/>
            </p:nvSpPr>
            <p:spPr>
              <a:xfrm>
                <a:off x="5438409" y="1666390"/>
                <a:ext cx="3343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ko-KR" altLang="en-US" sz="1100" b="1" dirty="0">
                    <a:latin typeface="+mj-lt"/>
                  </a:rPr>
                  <a:t>차트를 표현해 줄 </a:t>
                </a:r>
                <a:r>
                  <a:rPr lang="en-US" altLang="ko-KR" sz="1100" b="1" dirty="0">
                    <a:latin typeface="+mj-lt"/>
                  </a:rPr>
                  <a:t>HTML</a:t>
                </a:r>
                <a:r>
                  <a:rPr lang="ko-KR" altLang="en-US" sz="1100" b="1" dirty="0">
                    <a:latin typeface="+mj-lt"/>
                  </a:rPr>
                  <a:t> </a:t>
                </a:r>
                <a:r>
                  <a:rPr lang="en-US" altLang="ko-KR" sz="1100" b="1" dirty="0">
                    <a:latin typeface="+mj-lt"/>
                  </a:rPr>
                  <a:t>Element </a:t>
                </a:r>
                <a:r>
                  <a:rPr lang="ko-KR" altLang="en-US" sz="1100" b="1" dirty="0">
                    <a:latin typeface="+mj-lt"/>
                  </a:rPr>
                  <a:t>와 간단한 코드만으로 차트를 </a:t>
                </a:r>
                <a:r>
                  <a:rPr lang="ko-KR" altLang="en-US" sz="1100" b="1" dirty="0" err="1">
                    <a:latin typeface="+mj-lt"/>
                  </a:rPr>
                  <a:t>랜더링</a:t>
                </a:r>
                <a:r>
                  <a:rPr lang="ko-KR" altLang="en-US" sz="1100" b="1" dirty="0">
                    <a:latin typeface="+mj-lt"/>
                  </a:rPr>
                  <a:t> 할 수 있습니다</a:t>
                </a:r>
                <a:r>
                  <a:rPr lang="en-US" altLang="ko-KR" sz="1100" b="1" dirty="0">
                    <a:latin typeface="+mj-lt"/>
                  </a:rPr>
                  <a:t>.</a:t>
                </a:r>
                <a:r>
                  <a:rPr lang="ko-KR" altLang="en-US" sz="1100" b="1" dirty="0">
                    <a:latin typeface="+mj-lt"/>
                  </a:rPr>
                  <a:t> </a:t>
                </a:r>
                <a:endParaRPr lang="en-US" altLang="ko-KR" sz="1100" b="1" dirty="0">
                  <a:latin typeface="+mj-lt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68278D-B533-44CF-A192-746881C819DF}"/>
                  </a:ext>
                </a:extLst>
              </p:cNvPr>
              <p:cNvSpPr txBox="1"/>
              <p:nvPr/>
            </p:nvSpPr>
            <p:spPr>
              <a:xfrm>
                <a:off x="5222112" y="1652760"/>
                <a:ext cx="3171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>
                    <a:solidFill>
                      <a:schemeClr val="accent1">
                        <a:lumMod val="75000"/>
                      </a:schemeClr>
                    </a:solidFill>
                  </a:rPr>
                  <a:t>●</a:t>
                </a:r>
                <a:endParaRPr lang="en-US" altLang="ko-KR" sz="1100" dirty="0"/>
              </a:p>
            </p:txBody>
          </p:sp>
        </p:grp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E10F6E08-22EB-43A7-899C-4185F044FA24}"/>
              </a:ext>
            </a:extLst>
          </p:cNvPr>
          <p:cNvGrpSpPr/>
          <p:nvPr/>
        </p:nvGrpSpPr>
        <p:grpSpPr>
          <a:xfrm>
            <a:off x="1768258" y="2197570"/>
            <a:ext cx="3597029" cy="878822"/>
            <a:chOff x="1015347" y="2136078"/>
            <a:chExt cx="3597029" cy="878822"/>
          </a:xfrm>
        </p:grpSpPr>
        <p:sp>
          <p:nvSpPr>
            <p:cNvPr id="57" name="모서리가 둥근 직사각형 21">
              <a:extLst>
                <a:ext uri="{FF2B5EF4-FFF2-40B4-BE49-F238E27FC236}">
                  <a16:creationId xmlns:a16="http://schemas.microsoft.com/office/drawing/2014/main" id="{A258A63C-FECE-46FD-A945-8CAAA50B8FD2}"/>
                </a:ext>
              </a:extLst>
            </p:cNvPr>
            <p:cNvSpPr/>
            <p:nvPr/>
          </p:nvSpPr>
          <p:spPr>
            <a:xfrm>
              <a:off x="1195734" y="2467990"/>
              <a:ext cx="3377020" cy="546910"/>
            </a:xfrm>
            <a:prstGeom prst="roundRect">
              <a:avLst>
                <a:gd name="adj" fmla="val 2935"/>
              </a:avLst>
            </a:prstGeom>
            <a:pattFill prst="pct2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63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26E8E0A9-ED79-4DA0-8A38-634832346190}"/>
                </a:ext>
              </a:extLst>
            </p:cNvPr>
            <p:cNvGrpSpPr/>
            <p:nvPr/>
          </p:nvGrpSpPr>
          <p:grpSpPr>
            <a:xfrm>
              <a:off x="1015347" y="2136078"/>
              <a:ext cx="3597029" cy="777324"/>
              <a:chOff x="1015347" y="2136078"/>
              <a:chExt cx="3597029" cy="777324"/>
            </a:xfrm>
          </p:grpSpPr>
          <p:pic>
            <p:nvPicPr>
              <p:cNvPr id="58" name="그림 57">
                <a:extLst>
                  <a:ext uri="{FF2B5EF4-FFF2-40B4-BE49-F238E27FC236}">
                    <a16:creationId xmlns:a16="http://schemas.microsoft.com/office/drawing/2014/main" id="{92F1E925-FACC-44FD-A862-BA227D9F2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3974" y="2563787"/>
                <a:ext cx="3043238" cy="349615"/>
              </a:xfrm>
              <a:prstGeom prst="rect">
                <a:avLst/>
              </a:prstGeom>
            </p:spPr>
          </p:pic>
          <p:grpSp>
            <p:nvGrpSpPr>
              <p:cNvPr id="59" name="그룹 58">
                <a:extLst>
                  <a:ext uri="{FF2B5EF4-FFF2-40B4-BE49-F238E27FC236}">
                    <a16:creationId xmlns:a16="http://schemas.microsoft.com/office/drawing/2014/main" id="{E67B4F36-0C6F-4739-9E6F-724AEA2FE15B}"/>
                  </a:ext>
                </a:extLst>
              </p:cNvPr>
              <p:cNvGrpSpPr/>
              <p:nvPr/>
            </p:nvGrpSpPr>
            <p:grpSpPr>
              <a:xfrm>
                <a:off x="1015347" y="2136078"/>
                <a:ext cx="3597029" cy="261610"/>
                <a:chOff x="1015347" y="2136078"/>
                <a:chExt cx="3597029" cy="261610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8C2EC39-CA3B-4B2E-908C-2CCA187275D0}"/>
                    </a:ext>
                  </a:extLst>
                </p:cNvPr>
                <p:cNvSpPr txBox="1"/>
                <p:nvPr/>
              </p:nvSpPr>
              <p:spPr>
                <a:xfrm>
                  <a:off x="1215781" y="2136078"/>
                  <a:ext cx="339659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100" b="1">
                      <a:latin typeface="+mj-lt"/>
                    </a:rPr>
                    <a:t>JS </a:t>
                  </a:r>
                  <a:r>
                    <a:rPr lang="ko-KR" altLang="en-US" sz="1100" b="1">
                      <a:latin typeface="+mj-lt"/>
                    </a:rPr>
                    <a:t>와 </a:t>
                  </a:r>
                  <a:r>
                    <a:rPr lang="en-US" altLang="ko-KR" sz="1100" b="1">
                      <a:latin typeface="+mj-lt"/>
                    </a:rPr>
                    <a:t>CSS </a:t>
                  </a:r>
                  <a:r>
                    <a:rPr lang="ko-KR" altLang="en-US" sz="1100" b="1">
                      <a:latin typeface="+mj-lt"/>
                    </a:rPr>
                    <a:t>링크만으로 사용준비가 완료됩니다</a:t>
                  </a:r>
                  <a:r>
                    <a:rPr lang="en-US" altLang="ko-KR" sz="1100" b="1">
                      <a:latin typeface="+mj-lt"/>
                    </a:rPr>
                    <a:t>.</a:t>
                  </a:r>
                  <a:endParaRPr lang="en-US" altLang="ko-KR" sz="1100" b="1" dirty="0">
                    <a:latin typeface="+mj-lt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F41B7CE-5D58-4CE1-B962-B61880E6B8CD}"/>
                    </a:ext>
                  </a:extLst>
                </p:cNvPr>
                <p:cNvSpPr txBox="1"/>
                <p:nvPr/>
              </p:nvSpPr>
              <p:spPr>
                <a:xfrm>
                  <a:off x="1015347" y="2136078"/>
                  <a:ext cx="31714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100" b="1">
                      <a:solidFill>
                        <a:schemeClr val="accent1">
                          <a:lumMod val="75000"/>
                        </a:schemeClr>
                      </a:solidFill>
                    </a:rPr>
                    <a:t>●</a:t>
                  </a:r>
                  <a:endParaRPr lang="en-US" altLang="ko-KR" sz="1100" dirty="0"/>
                </a:p>
              </p:txBody>
            </p:sp>
          </p:grpSp>
        </p:grp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2AB7A0EC-262A-440C-BB72-0A84B3F9AAE0}"/>
              </a:ext>
            </a:extLst>
          </p:cNvPr>
          <p:cNvGrpSpPr/>
          <p:nvPr/>
        </p:nvGrpSpPr>
        <p:grpSpPr>
          <a:xfrm>
            <a:off x="1784200" y="3856917"/>
            <a:ext cx="3765577" cy="2282603"/>
            <a:chOff x="1037160" y="3829517"/>
            <a:chExt cx="3765577" cy="2282603"/>
          </a:xfrm>
        </p:grpSpPr>
        <p:sp>
          <p:nvSpPr>
            <p:cNvPr id="43" name="모서리가 둥근 직사각형 21">
              <a:extLst>
                <a:ext uri="{FF2B5EF4-FFF2-40B4-BE49-F238E27FC236}">
                  <a16:creationId xmlns:a16="http://schemas.microsoft.com/office/drawing/2014/main" id="{113DC08C-466C-4CAB-8AFC-A26A1665E98E}"/>
                </a:ext>
              </a:extLst>
            </p:cNvPr>
            <p:cNvSpPr/>
            <p:nvPr/>
          </p:nvSpPr>
          <p:spPr>
            <a:xfrm>
              <a:off x="1176160" y="4382159"/>
              <a:ext cx="3626577" cy="1729961"/>
            </a:xfrm>
            <a:prstGeom prst="roundRect">
              <a:avLst>
                <a:gd name="adj" fmla="val 2935"/>
              </a:avLst>
            </a:prstGeom>
            <a:pattFill prst="pct2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63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6F8E6AB3-C04A-4168-9605-4A9F52A6C6AE}"/>
                </a:ext>
              </a:extLst>
            </p:cNvPr>
            <p:cNvGrpSpPr/>
            <p:nvPr/>
          </p:nvGrpSpPr>
          <p:grpSpPr>
            <a:xfrm>
              <a:off x="1256737" y="4517828"/>
              <a:ext cx="3377020" cy="1512000"/>
              <a:chOff x="5606252" y="4003995"/>
              <a:chExt cx="3377020" cy="1512000"/>
            </a:xfrm>
          </p:grpSpPr>
          <p:pic>
            <p:nvPicPr>
              <p:cNvPr id="45" name="그림 44">
                <a:extLst>
                  <a:ext uri="{FF2B5EF4-FFF2-40B4-BE49-F238E27FC236}">
                    <a16:creationId xmlns:a16="http://schemas.microsoft.com/office/drawing/2014/main" id="{C9B3372A-6901-4F1D-9141-12F6B1CF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6252" y="4003995"/>
                <a:ext cx="1394970" cy="1512000"/>
              </a:xfrm>
              <a:prstGeom prst="rect">
                <a:avLst/>
              </a:prstGeom>
            </p:spPr>
          </p:pic>
          <p:pic>
            <p:nvPicPr>
              <p:cNvPr id="46" name="그림 45">
                <a:extLst>
                  <a:ext uri="{FF2B5EF4-FFF2-40B4-BE49-F238E27FC236}">
                    <a16:creationId xmlns:a16="http://schemas.microsoft.com/office/drawing/2014/main" id="{D959FCAE-A221-4D7D-A772-803DDB79B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1222" y="4003995"/>
                <a:ext cx="1982050" cy="1512000"/>
              </a:xfrm>
              <a:prstGeom prst="rect">
                <a:avLst/>
              </a:prstGeom>
            </p:spPr>
          </p:pic>
        </p:grp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742E086C-42DF-4575-A15C-839064FB48DC}"/>
                </a:ext>
              </a:extLst>
            </p:cNvPr>
            <p:cNvGrpSpPr/>
            <p:nvPr/>
          </p:nvGrpSpPr>
          <p:grpSpPr>
            <a:xfrm>
              <a:off x="1037160" y="3829517"/>
              <a:ext cx="3700303" cy="484807"/>
              <a:chOff x="1037160" y="3829517"/>
              <a:chExt cx="3700303" cy="484807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F6B246D2-17D0-4D4F-B778-35F40681E9B9}"/>
                  </a:ext>
                </a:extLst>
              </p:cNvPr>
              <p:cNvSpPr/>
              <p:nvPr/>
            </p:nvSpPr>
            <p:spPr>
              <a:xfrm>
                <a:off x="1227990" y="3854583"/>
                <a:ext cx="3509473" cy="459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ko-KR" altLang="en-US" sz="1100" b="1"/>
                  <a:t>구조화되고 명확한  </a:t>
                </a:r>
                <a:r>
                  <a:rPr lang="en-US" altLang="ko-KR" sz="1100" b="1"/>
                  <a:t>JSON Object</a:t>
                </a:r>
                <a:r>
                  <a:rPr lang="ko-KR" altLang="en-US" sz="1100" b="1"/>
                  <a:t> 값을 지정</a:t>
                </a:r>
                <a:r>
                  <a:rPr lang="en-US" altLang="ko-KR" sz="1100" b="1"/>
                  <a:t>, </a:t>
                </a:r>
                <a:r>
                  <a:rPr lang="ko-KR" altLang="en-US" sz="1100" b="1"/>
                  <a:t>변경함으로써 손쉽게 차트를 그려줄 수 있습니다</a:t>
                </a:r>
                <a:r>
                  <a:rPr lang="en-US" altLang="ko-KR" sz="1100" b="1"/>
                  <a:t>.</a:t>
                </a:r>
                <a:endParaRPr lang="en-US" altLang="ko-KR" sz="1100" b="1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5D62BCF-1183-4D96-86AA-3F5D8A9AF7C8}"/>
                  </a:ext>
                </a:extLst>
              </p:cNvPr>
              <p:cNvSpPr txBox="1"/>
              <p:nvPr/>
            </p:nvSpPr>
            <p:spPr>
              <a:xfrm>
                <a:off x="1037160" y="3829517"/>
                <a:ext cx="3171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>
                    <a:solidFill>
                      <a:schemeClr val="accent1">
                        <a:lumMod val="75000"/>
                      </a:schemeClr>
                    </a:solidFill>
                  </a:rPr>
                  <a:t>●</a:t>
                </a:r>
                <a:endParaRPr lang="en-US" altLang="ko-KR" sz="1100" dirty="0"/>
              </a:p>
            </p:txBody>
          </p:sp>
        </p:grp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7D6330B7-1DD5-4319-8C2E-6C0B8BA6C702}"/>
              </a:ext>
            </a:extLst>
          </p:cNvPr>
          <p:cNvGrpSpPr/>
          <p:nvPr/>
        </p:nvGrpSpPr>
        <p:grpSpPr>
          <a:xfrm>
            <a:off x="6231883" y="4533471"/>
            <a:ext cx="4384593" cy="1594467"/>
            <a:chOff x="5013105" y="4387023"/>
            <a:chExt cx="4384593" cy="1594467"/>
          </a:xfrm>
        </p:grpSpPr>
        <p:sp>
          <p:nvSpPr>
            <p:cNvPr id="47" name="모서리가 둥근 직사각형 21">
              <a:extLst>
                <a:ext uri="{FF2B5EF4-FFF2-40B4-BE49-F238E27FC236}">
                  <a16:creationId xmlns:a16="http://schemas.microsoft.com/office/drawing/2014/main" id="{46D8DB56-31D6-4B36-95AA-8341127E8119}"/>
                </a:ext>
              </a:extLst>
            </p:cNvPr>
            <p:cNvSpPr/>
            <p:nvPr/>
          </p:nvSpPr>
          <p:spPr>
            <a:xfrm>
              <a:off x="5151836" y="4700056"/>
              <a:ext cx="4168297" cy="1281434"/>
            </a:xfrm>
            <a:prstGeom prst="roundRect">
              <a:avLst>
                <a:gd name="adj" fmla="val 2935"/>
              </a:avLst>
            </a:prstGeom>
            <a:pattFill prst="pct25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63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4E02EA59-C946-4316-A2E9-CADDC6E88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2112" y="4831833"/>
              <a:ext cx="3971913" cy="1077904"/>
            </a:xfrm>
            <a:prstGeom prst="rect">
              <a:avLst/>
            </a:prstGeom>
          </p:spPr>
        </p:pic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442474C8-2D42-47BC-AB62-66E3CDDB5162}"/>
                </a:ext>
              </a:extLst>
            </p:cNvPr>
            <p:cNvGrpSpPr/>
            <p:nvPr/>
          </p:nvGrpSpPr>
          <p:grpSpPr>
            <a:xfrm>
              <a:off x="5013105" y="4387023"/>
              <a:ext cx="4384593" cy="261610"/>
              <a:chOff x="5039232" y="4387023"/>
              <a:chExt cx="4384593" cy="26161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D89958-83CB-412F-BE75-FC99159FA883}"/>
                  </a:ext>
                </a:extLst>
              </p:cNvPr>
              <p:cNvSpPr txBox="1"/>
              <p:nvPr/>
            </p:nvSpPr>
            <p:spPr>
              <a:xfrm>
                <a:off x="5255529" y="4387023"/>
                <a:ext cx="41682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>
                    <a:latin typeface="+mj-lt"/>
                  </a:rPr>
                  <a:t>CSS </a:t>
                </a:r>
                <a:r>
                  <a:rPr lang="ko-KR" altLang="en-US" sz="1100" b="1" dirty="0">
                    <a:latin typeface="+mj-lt"/>
                  </a:rPr>
                  <a:t>통하여 컴포넌트 각 요소 스타일을 변경할 수 있습니다</a:t>
                </a:r>
                <a:r>
                  <a:rPr lang="en-US" altLang="ko-KR" sz="1100" b="1" dirty="0">
                    <a:latin typeface="+mj-lt"/>
                  </a:rPr>
                  <a:t>.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D1C5591-6080-40B7-AD2E-527559FBD256}"/>
                  </a:ext>
                </a:extLst>
              </p:cNvPr>
              <p:cNvSpPr txBox="1"/>
              <p:nvPr/>
            </p:nvSpPr>
            <p:spPr>
              <a:xfrm>
                <a:off x="5039232" y="4387023"/>
                <a:ext cx="3171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>
                    <a:solidFill>
                      <a:schemeClr val="accent1">
                        <a:lumMod val="75000"/>
                      </a:schemeClr>
                    </a:solidFill>
                  </a:rPr>
                  <a:t>●</a:t>
                </a:r>
                <a:endParaRPr lang="en-US" altLang="ko-KR" sz="1100" dirty="0"/>
              </a:p>
            </p:txBody>
          </p:sp>
        </p:grpSp>
      </p:grpSp>
      <p:sp>
        <p:nvSpPr>
          <p:cNvPr id="40" name="모서리가 둥근 직사각형 39"/>
          <p:cNvSpPr/>
          <p:nvPr/>
        </p:nvSpPr>
        <p:spPr>
          <a:xfrm>
            <a:off x="3286895" y="1021499"/>
            <a:ext cx="5568778" cy="5107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익숙한 방식의 </a:t>
            </a:r>
            <a:r>
              <a:rPr lang="en-US" altLang="ko-KR" b="1" dirty="0"/>
              <a:t>API </a:t>
            </a:r>
            <a:r>
              <a:rPr lang="ko-KR" altLang="en-US" b="1" dirty="0"/>
              <a:t>와 구조화된 옵션 제공</a:t>
            </a: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9E2A5CC3-A53C-4CC6-9F7B-05E786B50CF8}"/>
              </a:ext>
            </a:extLst>
          </p:cNvPr>
          <p:cNvSpPr/>
          <p:nvPr/>
        </p:nvSpPr>
        <p:spPr>
          <a:xfrm>
            <a:off x="1477219" y="1960236"/>
            <a:ext cx="9256684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1434147" y="193382"/>
                </a:moveTo>
                <a:lnTo>
                  <a:pt x="1434147" y="108000"/>
                </a:lnTo>
                <a:lnTo>
                  <a:pt x="1432459" y="45562"/>
                </a:lnTo>
                <a:lnTo>
                  <a:pt x="1420647" y="13500"/>
                </a:lnTo>
                <a:lnTo>
                  <a:pt x="1388584" y="1687"/>
                </a:lnTo>
                <a:lnTo>
                  <a:pt x="1326146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73E1B122-0AA2-4567-B266-8672728D2F6C}"/>
              </a:ext>
            </a:extLst>
          </p:cNvPr>
          <p:cNvSpPr/>
          <p:nvPr/>
        </p:nvSpPr>
        <p:spPr>
          <a:xfrm>
            <a:off x="1470105" y="6042295"/>
            <a:ext cx="9247321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0" y="0"/>
                </a:moveTo>
                <a:lnTo>
                  <a:pt x="0" y="85382"/>
                </a:lnTo>
                <a:lnTo>
                  <a:pt x="1687" y="147820"/>
                </a:lnTo>
                <a:lnTo>
                  <a:pt x="13500" y="179882"/>
                </a:lnTo>
                <a:lnTo>
                  <a:pt x="45562" y="191695"/>
                </a:lnTo>
                <a:lnTo>
                  <a:pt x="108000" y="193382"/>
                </a:lnTo>
                <a:lnTo>
                  <a:pt x="1326146" y="193382"/>
                </a:lnTo>
                <a:lnTo>
                  <a:pt x="1388584" y="191695"/>
                </a:lnTo>
                <a:lnTo>
                  <a:pt x="1420647" y="179882"/>
                </a:lnTo>
                <a:lnTo>
                  <a:pt x="1432459" y="147820"/>
                </a:lnTo>
                <a:lnTo>
                  <a:pt x="1434147" y="85382"/>
                </a:lnTo>
                <a:lnTo>
                  <a:pt x="1434147" y="0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11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1923307-81BE-4A7A-B1F7-CFDAF40D9EB9}"/>
              </a:ext>
            </a:extLst>
          </p:cNvPr>
          <p:cNvSpPr txBox="1">
            <a:spLocks/>
          </p:cNvSpPr>
          <p:nvPr/>
        </p:nvSpPr>
        <p:spPr>
          <a:xfrm>
            <a:off x="735583" y="248568"/>
            <a:ext cx="1098686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ko-KR" alt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선명한 고품질 화질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9E2A5CC3-A53C-4CC6-9F7B-05E786B50CF8}"/>
              </a:ext>
            </a:extLst>
          </p:cNvPr>
          <p:cNvSpPr/>
          <p:nvPr/>
        </p:nvSpPr>
        <p:spPr>
          <a:xfrm>
            <a:off x="1971488" y="3187674"/>
            <a:ext cx="3020641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1434147" y="193382"/>
                </a:moveTo>
                <a:lnTo>
                  <a:pt x="1434147" y="108000"/>
                </a:lnTo>
                <a:lnTo>
                  <a:pt x="1432459" y="45562"/>
                </a:lnTo>
                <a:lnTo>
                  <a:pt x="1420647" y="13500"/>
                </a:lnTo>
                <a:lnTo>
                  <a:pt x="1388584" y="1687"/>
                </a:lnTo>
                <a:lnTo>
                  <a:pt x="1326146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3AAE2EE4-9108-4E46-A290-E1A62B5307A6}"/>
              </a:ext>
            </a:extLst>
          </p:cNvPr>
          <p:cNvSpPr/>
          <p:nvPr/>
        </p:nvSpPr>
        <p:spPr>
          <a:xfrm>
            <a:off x="5877287" y="5539780"/>
            <a:ext cx="4702542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0" y="0"/>
                </a:moveTo>
                <a:lnTo>
                  <a:pt x="0" y="85382"/>
                </a:lnTo>
                <a:lnTo>
                  <a:pt x="1687" y="147820"/>
                </a:lnTo>
                <a:lnTo>
                  <a:pt x="13500" y="179882"/>
                </a:lnTo>
                <a:lnTo>
                  <a:pt x="45562" y="191695"/>
                </a:lnTo>
                <a:lnTo>
                  <a:pt x="108000" y="193382"/>
                </a:lnTo>
                <a:lnTo>
                  <a:pt x="1326146" y="193382"/>
                </a:lnTo>
                <a:lnTo>
                  <a:pt x="1388584" y="191695"/>
                </a:lnTo>
                <a:lnTo>
                  <a:pt x="1420647" y="179882"/>
                </a:lnTo>
                <a:lnTo>
                  <a:pt x="1432459" y="147820"/>
                </a:lnTo>
                <a:lnTo>
                  <a:pt x="1434147" y="85382"/>
                </a:lnTo>
                <a:lnTo>
                  <a:pt x="1434147" y="0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1E146525-EF7F-4A19-99E6-0148E7B085D5}"/>
              </a:ext>
            </a:extLst>
          </p:cNvPr>
          <p:cNvSpPr txBox="1"/>
          <p:nvPr/>
        </p:nvSpPr>
        <p:spPr>
          <a:xfrm>
            <a:off x="2206762" y="3375122"/>
            <a:ext cx="2908935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해상도와 관계 없는 고품질 화질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작은 용량과 로딩성능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학습 용이성 및 </a:t>
            </a:r>
            <a:r>
              <a:rPr lang="ko-KR" altLang="en-US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확장성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높은 수준의 애니메이션 지원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14362B6-2097-49FA-9393-C1C169394130}"/>
              </a:ext>
            </a:extLst>
          </p:cNvPr>
          <p:cNvGrpSpPr/>
          <p:nvPr/>
        </p:nvGrpSpPr>
        <p:grpSpPr>
          <a:xfrm>
            <a:off x="2186381" y="2885212"/>
            <a:ext cx="2204551" cy="294243"/>
            <a:chOff x="903964" y="4569218"/>
            <a:chExt cx="2434231" cy="32448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634C6B5D-807F-49AB-A451-217A8E7EA025}"/>
                </a:ext>
              </a:extLst>
            </p:cNvPr>
            <p:cNvSpPr/>
            <p:nvPr/>
          </p:nvSpPr>
          <p:spPr>
            <a:xfrm>
              <a:off x="903964" y="4569218"/>
              <a:ext cx="2434231" cy="324485"/>
            </a:xfrm>
            <a:custGeom>
              <a:avLst/>
              <a:gdLst/>
              <a:ahLst/>
              <a:cxnLst/>
              <a:rect l="l" t="t" r="r" b="b"/>
              <a:pathLst>
                <a:path w="4185285" h="324485">
                  <a:moveTo>
                    <a:pt x="4077004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4002"/>
                  </a:lnTo>
                  <a:lnTo>
                    <a:pt x="4185005" y="324002"/>
                  </a:lnTo>
                  <a:lnTo>
                    <a:pt x="4185005" y="108000"/>
                  </a:lnTo>
                  <a:lnTo>
                    <a:pt x="4183318" y="45562"/>
                  </a:lnTo>
                  <a:lnTo>
                    <a:pt x="4171505" y="13500"/>
                  </a:lnTo>
                  <a:lnTo>
                    <a:pt x="4139442" y="1687"/>
                  </a:lnTo>
                  <a:lnTo>
                    <a:pt x="4077004" y="0"/>
                  </a:lnTo>
                  <a:close/>
                </a:path>
              </a:pathLst>
            </a:custGeom>
            <a:solidFill>
              <a:srgbClr val="457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AD7DC2DD-5974-4996-8CE0-BDE136854FCE}"/>
                </a:ext>
              </a:extLst>
            </p:cNvPr>
            <p:cNvSpPr txBox="1"/>
            <p:nvPr/>
          </p:nvSpPr>
          <p:spPr>
            <a:xfrm>
              <a:off x="1003300" y="4628233"/>
              <a:ext cx="2258695" cy="2375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altLang="ko-KR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SVG </a:t>
              </a:r>
              <a:r>
                <a:rPr lang="ko-KR" alt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장점</a:t>
              </a:r>
              <a:endParaRPr sz="1400" dirty="0">
                <a:latin typeface="Malgun Gothic"/>
                <a:cs typeface="Malgun Gothic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30A08C7-8565-4BCE-B561-67F3EB5E6772}"/>
              </a:ext>
            </a:extLst>
          </p:cNvPr>
          <p:cNvGrpSpPr/>
          <p:nvPr/>
        </p:nvGrpSpPr>
        <p:grpSpPr>
          <a:xfrm>
            <a:off x="6133837" y="3939648"/>
            <a:ext cx="2178142" cy="294243"/>
            <a:chOff x="903964" y="4569215"/>
            <a:chExt cx="2434231" cy="324485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A62F7D73-0564-4A37-9125-A631B9EF8F42}"/>
                </a:ext>
              </a:extLst>
            </p:cNvPr>
            <p:cNvSpPr/>
            <p:nvPr/>
          </p:nvSpPr>
          <p:spPr>
            <a:xfrm>
              <a:off x="903964" y="4569215"/>
              <a:ext cx="2434231" cy="324485"/>
            </a:xfrm>
            <a:custGeom>
              <a:avLst/>
              <a:gdLst/>
              <a:ahLst/>
              <a:cxnLst/>
              <a:rect l="l" t="t" r="r" b="b"/>
              <a:pathLst>
                <a:path w="4185285" h="324485">
                  <a:moveTo>
                    <a:pt x="4077004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4002"/>
                  </a:lnTo>
                  <a:lnTo>
                    <a:pt x="4185005" y="324002"/>
                  </a:lnTo>
                  <a:lnTo>
                    <a:pt x="4185005" y="108000"/>
                  </a:lnTo>
                  <a:lnTo>
                    <a:pt x="4183318" y="45562"/>
                  </a:lnTo>
                  <a:lnTo>
                    <a:pt x="4171505" y="13500"/>
                  </a:lnTo>
                  <a:lnTo>
                    <a:pt x="4139442" y="1687"/>
                  </a:lnTo>
                  <a:lnTo>
                    <a:pt x="4077004" y="0"/>
                  </a:lnTo>
                  <a:close/>
                </a:path>
              </a:pathLst>
            </a:custGeom>
            <a:solidFill>
              <a:srgbClr val="457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F7C9F448-A9A8-46B5-818E-11069096E5EF}"/>
                </a:ext>
              </a:extLst>
            </p:cNvPr>
            <p:cNvSpPr txBox="1"/>
            <p:nvPr/>
          </p:nvSpPr>
          <p:spPr>
            <a:xfrm>
              <a:off x="1003300" y="4628237"/>
              <a:ext cx="2258695" cy="2375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SVG</a:t>
              </a:r>
              <a:r>
                <a:rPr lang="ko-KR" alt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 </a:t>
              </a:r>
              <a:r>
                <a:rPr lang="en-US" altLang="ko-KR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vs.</a:t>
              </a:r>
              <a:r>
                <a:rPr lang="ko-KR" alt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 </a:t>
              </a:r>
              <a:r>
                <a:rPr lang="en-US" altLang="ko-KR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Canvas</a:t>
              </a:r>
              <a:r>
                <a:rPr lang="ko-KR" alt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 성능비교</a:t>
              </a:r>
              <a:endParaRPr sz="1400" dirty="0">
                <a:latin typeface="Malgun Gothic"/>
                <a:cs typeface="Malgun Gothic"/>
              </a:endParaRPr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80221C09-A20F-4C5A-B6D1-0BDDBDA42593}"/>
              </a:ext>
            </a:extLst>
          </p:cNvPr>
          <p:cNvSpPr/>
          <p:nvPr/>
        </p:nvSpPr>
        <p:spPr>
          <a:xfrm>
            <a:off x="5827859" y="1951998"/>
            <a:ext cx="4702542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1434147" y="193382"/>
                </a:moveTo>
                <a:lnTo>
                  <a:pt x="1434147" y="108000"/>
                </a:lnTo>
                <a:lnTo>
                  <a:pt x="1432459" y="45562"/>
                </a:lnTo>
                <a:lnTo>
                  <a:pt x="1420647" y="13500"/>
                </a:lnTo>
                <a:lnTo>
                  <a:pt x="1388584" y="1687"/>
                </a:lnTo>
                <a:lnTo>
                  <a:pt x="1326146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73E1B122-0AA2-4567-B266-8672728D2F6C}"/>
              </a:ext>
            </a:extLst>
          </p:cNvPr>
          <p:cNvSpPr/>
          <p:nvPr/>
        </p:nvSpPr>
        <p:spPr>
          <a:xfrm>
            <a:off x="1972614" y="4979614"/>
            <a:ext cx="3027754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0" y="0"/>
                </a:moveTo>
                <a:lnTo>
                  <a:pt x="0" y="85382"/>
                </a:lnTo>
                <a:lnTo>
                  <a:pt x="1687" y="147820"/>
                </a:lnTo>
                <a:lnTo>
                  <a:pt x="13500" y="179882"/>
                </a:lnTo>
                <a:lnTo>
                  <a:pt x="45562" y="191695"/>
                </a:lnTo>
                <a:lnTo>
                  <a:pt x="108000" y="193382"/>
                </a:lnTo>
                <a:lnTo>
                  <a:pt x="1326146" y="193382"/>
                </a:lnTo>
                <a:lnTo>
                  <a:pt x="1388584" y="191695"/>
                </a:lnTo>
                <a:lnTo>
                  <a:pt x="1420647" y="179882"/>
                </a:lnTo>
                <a:lnTo>
                  <a:pt x="1432459" y="147820"/>
                </a:lnTo>
                <a:lnTo>
                  <a:pt x="1434147" y="85382"/>
                </a:lnTo>
                <a:lnTo>
                  <a:pt x="1434147" y="0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직사각형 19"/>
          <p:cNvSpPr/>
          <p:nvPr/>
        </p:nvSpPr>
        <p:spPr>
          <a:xfrm>
            <a:off x="3109373" y="6240504"/>
            <a:ext cx="7707664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100" dirty="0"/>
              <a:t>* SVG : </a:t>
            </a:r>
            <a:r>
              <a:rPr lang="ko-KR" altLang="en-US" sz="1100" dirty="0">
                <a:ea typeface="나눔고딕"/>
              </a:rPr>
              <a:t>스케일러블 벡터 그래픽스</a:t>
            </a:r>
            <a:r>
              <a:rPr lang="en-US" altLang="ko-KR" sz="1100" dirty="0">
                <a:ea typeface="나눔고딕"/>
              </a:rPr>
              <a:t>(Scalable Vector Graphics, SVG)</a:t>
            </a:r>
            <a:r>
              <a:rPr lang="ko-KR" altLang="en-US" sz="1100" dirty="0">
                <a:ea typeface="나눔고딕"/>
              </a:rPr>
              <a:t>는 </a:t>
            </a:r>
            <a:r>
              <a:rPr lang="en-US" altLang="ko-KR" sz="1100" dirty="0">
                <a:ea typeface="나눔고딕"/>
              </a:rPr>
              <a:t>1999</a:t>
            </a:r>
            <a:r>
              <a:rPr lang="ko-KR" altLang="en-US" sz="1100" dirty="0">
                <a:ea typeface="나눔고딕"/>
              </a:rPr>
              <a:t>년 </a:t>
            </a:r>
            <a:r>
              <a:rPr lang="en-US" altLang="ko-KR" sz="1100" dirty="0">
                <a:ea typeface="나눔고딕"/>
              </a:rPr>
              <a:t>W3C(World Wide Web Consortium)</a:t>
            </a:r>
            <a:r>
              <a:rPr lang="ko-KR" altLang="en-US" sz="1100" dirty="0">
                <a:ea typeface="나눔고딕"/>
              </a:rPr>
              <a:t>의</a:t>
            </a:r>
            <a:endParaRPr lang="en-US" altLang="ko-KR" sz="1100" dirty="0">
              <a:ea typeface="나눔고딕"/>
            </a:endParaRPr>
          </a:p>
          <a:p>
            <a:r>
              <a:rPr lang="en-US" altLang="ko-KR" sz="1100" dirty="0">
                <a:ea typeface="나눔고딕"/>
              </a:rPr>
              <a:t>        </a:t>
            </a:r>
            <a:r>
              <a:rPr lang="ko-KR" altLang="en-US" sz="1100" dirty="0">
                <a:ea typeface="나눔고딕"/>
              </a:rPr>
              <a:t>  주도하에 개발 </a:t>
            </a:r>
            <a:r>
              <a:rPr lang="en-US" altLang="ko-KR" sz="1100" dirty="0">
                <a:ea typeface="나눔고딕"/>
              </a:rPr>
              <a:t>2</a:t>
            </a:r>
            <a:r>
              <a:rPr lang="ko-KR" altLang="en-US" sz="1100" dirty="0">
                <a:ea typeface="나눔고딕"/>
              </a:rPr>
              <a:t>차원 벡터 그래픽을 표현하기 위한 </a:t>
            </a:r>
            <a:r>
              <a:rPr lang="en-US" altLang="ko-KR" sz="1100" dirty="0">
                <a:ea typeface="나눔고딕"/>
              </a:rPr>
              <a:t>XML </a:t>
            </a:r>
            <a:r>
              <a:rPr lang="ko-KR" altLang="en-US" sz="1100" dirty="0">
                <a:ea typeface="나눔고딕"/>
              </a:rPr>
              <a:t>기반의 파일 형식</a:t>
            </a:r>
            <a:endParaRPr lang="en-US" altLang="ko-KR" sz="1100" dirty="0">
              <a:ea typeface="나눔고딕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286895" y="1037965"/>
            <a:ext cx="5568778" cy="5107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SVG </a:t>
            </a:r>
            <a:r>
              <a:rPr lang="ko-KR" altLang="en-US" b="1" dirty="0"/>
              <a:t>기반의 고품질 화질의 차트 컴포넌트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625" y="2486725"/>
            <a:ext cx="1932289" cy="12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7947" y="3940948"/>
            <a:ext cx="2002346" cy="184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object 13">
            <a:extLst>
              <a:ext uri="{FF2B5EF4-FFF2-40B4-BE49-F238E27FC236}">
                <a16:creationId xmlns:a16="http://schemas.microsoft.com/office/drawing/2014/main" id="{1E146525-EF7F-4A19-99E6-0148E7B085D5}"/>
              </a:ext>
            </a:extLst>
          </p:cNvPr>
          <p:cNvSpPr txBox="1"/>
          <p:nvPr/>
        </p:nvSpPr>
        <p:spPr>
          <a:xfrm>
            <a:off x="6107379" y="4458399"/>
            <a:ext cx="262295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ko-KR" altLang="en-US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화면크기의 변화에 따라 </a:t>
            </a:r>
            <a:endParaRPr lang="en-US" altLang="ko-KR" sz="12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</a:pPr>
            <a:r>
              <a:rPr lang="en-US" altLang="ko-KR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       </a:t>
            </a:r>
            <a:r>
              <a:rPr lang="ko-KR" altLang="en-US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화면에 그려지는 속도가 큰</a:t>
            </a:r>
            <a:endParaRPr lang="en-US" altLang="ko-KR" sz="12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</a:pPr>
            <a:r>
              <a:rPr lang="en-US" altLang="ko-KR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       Canvas </a:t>
            </a:r>
            <a:r>
              <a:rPr lang="ko-KR" altLang="en-US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와는 다르게</a:t>
            </a:r>
            <a:endParaRPr lang="en-US" altLang="ko-KR" sz="12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</a:pPr>
            <a:r>
              <a:rPr lang="en-US" altLang="ko-KR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       </a:t>
            </a:r>
            <a:r>
              <a:rPr lang="ko-KR" altLang="en-US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큰 폭의 변화가 없는</a:t>
            </a:r>
            <a:endParaRPr lang="en-US" altLang="ko-KR" sz="12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</a:pPr>
            <a:r>
              <a:rPr lang="en-US" altLang="ko-KR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       </a:t>
            </a:r>
            <a:r>
              <a:rPr lang="ko-KR" altLang="en-US" sz="12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랜더링</a:t>
            </a:r>
            <a:r>
              <a:rPr lang="ko-KR" altLang="en-US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 속도를 나타냄</a:t>
            </a:r>
            <a:endParaRPr lang="en-US" altLang="ko-KR" sz="12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30A08C7-8565-4BCE-B561-67F3EB5E6772}"/>
              </a:ext>
            </a:extLst>
          </p:cNvPr>
          <p:cNvGrpSpPr/>
          <p:nvPr/>
        </p:nvGrpSpPr>
        <p:grpSpPr>
          <a:xfrm>
            <a:off x="6146194" y="2255016"/>
            <a:ext cx="2182261" cy="294243"/>
            <a:chOff x="903964" y="4569215"/>
            <a:chExt cx="2434231" cy="324485"/>
          </a:xfrm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A62F7D73-0564-4A37-9125-A631B9EF8F42}"/>
                </a:ext>
              </a:extLst>
            </p:cNvPr>
            <p:cNvSpPr/>
            <p:nvPr/>
          </p:nvSpPr>
          <p:spPr>
            <a:xfrm>
              <a:off x="903964" y="4569215"/>
              <a:ext cx="2434231" cy="324485"/>
            </a:xfrm>
            <a:custGeom>
              <a:avLst/>
              <a:gdLst/>
              <a:ahLst/>
              <a:cxnLst/>
              <a:rect l="l" t="t" r="r" b="b"/>
              <a:pathLst>
                <a:path w="4185285" h="324485">
                  <a:moveTo>
                    <a:pt x="4077004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4002"/>
                  </a:lnTo>
                  <a:lnTo>
                    <a:pt x="4185005" y="324002"/>
                  </a:lnTo>
                  <a:lnTo>
                    <a:pt x="4185005" y="108000"/>
                  </a:lnTo>
                  <a:lnTo>
                    <a:pt x="4183318" y="45562"/>
                  </a:lnTo>
                  <a:lnTo>
                    <a:pt x="4171505" y="13500"/>
                  </a:lnTo>
                  <a:lnTo>
                    <a:pt x="4139442" y="1687"/>
                  </a:lnTo>
                  <a:lnTo>
                    <a:pt x="4077004" y="0"/>
                  </a:lnTo>
                  <a:close/>
                </a:path>
              </a:pathLst>
            </a:custGeom>
            <a:solidFill>
              <a:srgbClr val="457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F7C9F448-A9A8-46B5-818E-11069096E5EF}"/>
                </a:ext>
              </a:extLst>
            </p:cNvPr>
            <p:cNvSpPr txBox="1"/>
            <p:nvPr/>
          </p:nvSpPr>
          <p:spPr>
            <a:xfrm>
              <a:off x="1003300" y="4628237"/>
              <a:ext cx="2258695" cy="2375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SVG </a:t>
              </a:r>
              <a:r>
                <a:rPr lang="en-US" sz="1400" b="1" spc="-125" dirty="0" err="1">
                  <a:solidFill>
                    <a:srgbClr val="FFFFFF"/>
                  </a:solidFill>
                  <a:latin typeface="Malgun Gothic"/>
                  <a:cs typeface="Malgun Gothic"/>
                </a:rPr>
                <a:t>vs</a:t>
              </a:r>
              <a:r>
                <a:rPr 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 image format</a:t>
              </a:r>
              <a:endParaRPr sz="1400" dirty="0">
                <a:latin typeface="Malgun Gothic"/>
                <a:cs typeface="Malgun Gothic"/>
              </a:endParaRPr>
            </a:p>
          </p:txBody>
        </p:sp>
      </p:grpSp>
      <p:sp>
        <p:nvSpPr>
          <p:cNvPr id="27" name="object 13">
            <a:extLst>
              <a:ext uri="{FF2B5EF4-FFF2-40B4-BE49-F238E27FC236}">
                <a16:creationId xmlns:a16="http://schemas.microsoft.com/office/drawing/2014/main" id="{1E146525-EF7F-4A19-99E6-0148E7B085D5}"/>
              </a:ext>
            </a:extLst>
          </p:cNvPr>
          <p:cNvSpPr txBox="1"/>
          <p:nvPr/>
        </p:nvSpPr>
        <p:spPr>
          <a:xfrm>
            <a:off x="6169163" y="2765528"/>
            <a:ext cx="197805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ko-KR" altLang="en-US" sz="12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선명하고 깨끗한 화질</a:t>
            </a:r>
            <a:endParaRPr lang="en-US" altLang="ko-KR" sz="12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762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1923307-81BE-4A7A-B1F7-CFDAF40D9EB9}"/>
              </a:ext>
            </a:extLst>
          </p:cNvPr>
          <p:cNvSpPr txBox="1">
            <a:spLocks/>
          </p:cNvSpPr>
          <p:nvPr/>
        </p:nvSpPr>
        <p:spPr>
          <a:xfrm>
            <a:off x="735583" y="248568"/>
            <a:ext cx="1098686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ko-KR" alt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개발 다양성 지원 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A4CAB589-5754-4B1B-A739-75DA28D5769D}"/>
              </a:ext>
            </a:extLst>
          </p:cNvPr>
          <p:cNvSpPr/>
          <p:nvPr/>
        </p:nvSpPr>
        <p:spPr>
          <a:xfrm>
            <a:off x="1445499" y="5652524"/>
            <a:ext cx="4122000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0" y="0"/>
                </a:moveTo>
                <a:lnTo>
                  <a:pt x="0" y="85382"/>
                </a:lnTo>
                <a:lnTo>
                  <a:pt x="1687" y="147820"/>
                </a:lnTo>
                <a:lnTo>
                  <a:pt x="13500" y="179882"/>
                </a:lnTo>
                <a:lnTo>
                  <a:pt x="45562" y="191695"/>
                </a:lnTo>
                <a:lnTo>
                  <a:pt x="108000" y="193382"/>
                </a:lnTo>
                <a:lnTo>
                  <a:pt x="1326146" y="193382"/>
                </a:lnTo>
                <a:lnTo>
                  <a:pt x="1388584" y="191695"/>
                </a:lnTo>
                <a:lnTo>
                  <a:pt x="1420647" y="179882"/>
                </a:lnTo>
                <a:lnTo>
                  <a:pt x="1432459" y="147820"/>
                </a:lnTo>
                <a:lnTo>
                  <a:pt x="1434147" y="85382"/>
                </a:lnTo>
                <a:lnTo>
                  <a:pt x="1434147" y="0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그룹 14">
            <a:extLst>
              <a:ext uri="{FF2B5EF4-FFF2-40B4-BE49-F238E27FC236}">
                <a16:creationId xmlns:a16="http://schemas.microsoft.com/office/drawing/2014/main" id="{4AF0439D-4BCC-48BA-A78A-663A336AD285}"/>
              </a:ext>
            </a:extLst>
          </p:cNvPr>
          <p:cNvGrpSpPr/>
          <p:nvPr/>
        </p:nvGrpSpPr>
        <p:grpSpPr>
          <a:xfrm>
            <a:off x="1603201" y="3651800"/>
            <a:ext cx="1280454" cy="294243"/>
            <a:chOff x="903963" y="4569216"/>
            <a:chExt cx="2434231" cy="324485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2583C63A-F2A9-4106-8D07-4731EB523958}"/>
                </a:ext>
              </a:extLst>
            </p:cNvPr>
            <p:cNvSpPr/>
            <p:nvPr/>
          </p:nvSpPr>
          <p:spPr>
            <a:xfrm>
              <a:off x="903963" y="4569216"/>
              <a:ext cx="2434231" cy="324485"/>
            </a:xfrm>
            <a:custGeom>
              <a:avLst/>
              <a:gdLst/>
              <a:ahLst/>
              <a:cxnLst/>
              <a:rect l="l" t="t" r="r" b="b"/>
              <a:pathLst>
                <a:path w="4185285" h="324485">
                  <a:moveTo>
                    <a:pt x="4077004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4002"/>
                  </a:lnTo>
                  <a:lnTo>
                    <a:pt x="4185005" y="324002"/>
                  </a:lnTo>
                  <a:lnTo>
                    <a:pt x="4185005" y="108000"/>
                  </a:lnTo>
                  <a:lnTo>
                    <a:pt x="4183318" y="45562"/>
                  </a:lnTo>
                  <a:lnTo>
                    <a:pt x="4171505" y="13500"/>
                  </a:lnTo>
                  <a:lnTo>
                    <a:pt x="4139442" y="1687"/>
                  </a:lnTo>
                  <a:lnTo>
                    <a:pt x="4077004" y="0"/>
                  </a:lnTo>
                  <a:close/>
                </a:path>
              </a:pathLst>
            </a:custGeom>
            <a:solidFill>
              <a:srgbClr val="457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CF20B915-F12E-4A16-B0A0-AAA7D80B1E31}"/>
                </a:ext>
              </a:extLst>
            </p:cNvPr>
            <p:cNvSpPr txBox="1"/>
            <p:nvPr/>
          </p:nvSpPr>
          <p:spPr>
            <a:xfrm>
              <a:off x="1003300" y="4628233"/>
              <a:ext cx="2258695" cy="2375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ko-KR" alt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모듈화 필요성</a:t>
              </a:r>
              <a:endParaRPr sz="1400" dirty="0">
                <a:latin typeface="Malgun Gothic"/>
                <a:cs typeface="Malgun Gothic"/>
              </a:endParaRPr>
            </a:p>
          </p:txBody>
        </p:sp>
      </p:grpSp>
      <p:sp>
        <p:nvSpPr>
          <p:cNvPr id="18" name="object 9">
            <a:extLst>
              <a:ext uri="{FF2B5EF4-FFF2-40B4-BE49-F238E27FC236}">
                <a16:creationId xmlns:a16="http://schemas.microsoft.com/office/drawing/2014/main" id="{3CB154CD-97F8-4C93-A0B7-75F97A667C0D}"/>
              </a:ext>
            </a:extLst>
          </p:cNvPr>
          <p:cNvSpPr/>
          <p:nvPr/>
        </p:nvSpPr>
        <p:spPr>
          <a:xfrm>
            <a:off x="1445499" y="3962503"/>
            <a:ext cx="4122000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1434147" y="193382"/>
                </a:moveTo>
                <a:lnTo>
                  <a:pt x="1434147" y="108000"/>
                </a:lnTo>
                <a:lnTo>
                  <a:pt x="1432459" y="45562"/>
                </a:lnTo>
                <a:lnTo>
                  <a:pt x="1420647" y="13500"/>
                </a:lnTo>
                <a:lnTo>
                  <a:pt x="1388584" y="1687"/>
                </a:lnTo>
                <a:lnTo>
                  <a:pt x="1326146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151685B4-C7F9-4F31-85A2-95A07305AA52}"/>
              </a:ext>
            </a:extLst>
          </p:cNvPr>
          <p:cNvSpPr txBox="1"/>
          <p:nvPr/>
        </p:nvSpPr>
        <p:spPr>
          <a:xfrm>
            <a:off x="1652000" y="4119391"/>
            <a:ext cx="2779421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코드를 구조화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ko-KR" altLang="en-US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모듈간의</a:t>
            </a: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 의존성 문제를 해결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ko-KR" altLang="en-US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스크립트 로딩 최적화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ko-KR" altLang="en-US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재사용성 향상</a:t>
            </a: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AC543DE6-A0F0-4362-B01F-0685502DFC4D}"/>
              </a:ext>
            </a:extLst>
          </p:cNvPr>
          <p:cNvSpPr/>
          <p:nvPr/>
        </p:nvSpPr>
        <p:spPr>
          <a:xfrm>
            <a:off x="6367195" y="5652524"/>
            <a:ext cx="4120348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0" y="0"/>
                </a:moveTo>
                <a:lnTo>
                  <a:pt x="0" y="85382"/>
                </a:lnTo>
                <a:lnTo>
                  <a:pt x="1687" y="147820"/>
                </a:lnTo>
                <a:lnTo>
                  <a:pt x="13500" y="179882"/>
                </a:lnTo>
                <a:lnTo>
                  <a:pt x="45562" y="191695"/>
                </a:lnTo>
                <a:lnTo>
                  <a:pt x="108000" y="193382"/>
                </a:lnTo>
                <a:lnTo>
                  <a:pt x="1326146" y="193382"/>
                </a:lnTo>
                <a:lnTo>
                  <a:pt x="1388584" y="191695"/>
                </a:lnTo>
                <a:lnTo>
                  <a:pt x="1420647" y="179882"/>
                </a:lnTo>
                <a:lnTo>
                  <a:pt x="1432459" y="147820"/>
                </a:lnTo>
                <a:lnTo>
                  <a:pt x="1434147" y="85382"/>
                </a:lnTo>
                <a:lnTo>
                  <a:pt x="1434147" y="0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그룹 23">
            <a:extLst>
              <a:ext uri="{FF2B5EF4-FFF2-40B4-BE49-F238E27FC236}">
                <a16:creationId xmlns:a16="http://schemas.microsoft.com/office/drawing/2014/main" id="{E148188D-EAFD-4C79-B089-9EA5F4A9BB7A}"/>
              </a:ext>
            </a:extLst>
          </p:cNvPr>
          <p:cNvGrpSpPr/>
          <p:nvPr/>
        </p:nvGrpSpPr>
        <p:grpSpPr>
          <a:xfrm>
            <a:off x="6500183" y="3660040"/>
            <a:ext cx="1280454" cy="294243"/>
            <a:chOff x="903964" y="4569218"/>
            <a:chExt cx="2434231" cy="324485"/>
          </a:xfrm>
        </p:grpSpPr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5F13CDA1-561B-438F-8A41-FAC0E79C183D}"/>
                </a:ext>
              </a:extLst>
            </p:cNvPr>
            <p:cNvSpPr/>
            <p:nvPr/>
          </p:nvSpPr>
          <p:spPr>
            <a:xfrm>
              <a:off x="903964" y="4569218"/>
              <a:ext cx="2434231" cy="324485"/>
            </a:xfrm>
            <a:custGeom>
              <a:avLst/>
              <a:gdLst/>
              <a:ahLst/>
              <a:cxnLst/>
              <a:rect l="l" t="t" r="r" b="b"/>
              <a:pathLst>
                <a:path w="4185285" h="324485">
                  <a:moveTo>
                    <a:pt x="4077004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4002"/>
                  </a:lnTo>
                  <a:lnTo>
                    <a:pt x="4185005" y="324002"/>
                  </a:lnTo>
                  <a:lnTo>
                    <a:pt x="4185005" y="108000"/>
                  </a:lnTo>
                  <a:lnTo>
                    <a:pt x="4183318" y="45562"/>
                  </a:lnTo>
                  <a:lnTo>
                    <a:pt x="4171505" y="13500"/>
                  </a:lnTo>
                  <a:lnTo>
                    <a:pt x="4139442" y="1687"/>
                  </a:lnTo>
                  <a:lnTo>
                    <a:pt x="4077004" y="0"/>
                  </a:lnTo>
                  <a:close/>
                </a:path>
              </a:pathLst>
            </a:custGeom>
            <a:solidFill>
              <a:srgbClr val="457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512B3CB5-E870-434A-A22A-CA2DAEA2CC76}"/>
                </a:ext>
              </a:extLst>
            </p:cNvPr>
            <p:cNvSpPr txBox="1"/>
            <p:nvPr/>
          </p:nvSpPr>
          <p:spPr>
            <a:xfrm>
              <a:off x="1003300" y="4628233"/>
              <a:ext cx="2258695" cy="2375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ko-KR" altLang="en-US" sz="1400" b="1" spc="-125">
                  <a:solidFill>
                    <a:srgbClr val="FFFFFF"/>
                  </a:solidFill>
                  <a:latin typeface="Malgun Gothic"/>
                  <a:cs typeface="Malgun Gothic"/>
                </a:rPr>
                <a:t>모듈화 규격</a:t>
              </a:r>
              <a:endParaRPr sz="1400" dirty="0">
                <a:latin typeface="Malgun Gothic"/>
                <a:cs typeface="Malgun Gothic"/>
              </a:endParaRPr>
            </a:p>
          </p:txBody>
        </p:sp>
      </p:grpSp>
      <p:sp>
        <p:nvSpPr>
          <p:cNvPr id="27" name="object 9">
            <a:extLst>
              <a:ext uri="{FF2B5EF4-FFF2-40B4-BE49-F238E27FC236}">
                <a16:creationId xmlns:a16="http://schemas.microsoft.com/office/drawing/2014/main" id="{0B96F21F-1403-4FBB-871F-0CC458C20036}"/>
              </a:ext>
            </a:extLst>
          </p:cNvPr>
          <p:cNvSpPr/>
          <p:nvPr/>
        </p:nvSpPr>
        <p:spPr>
          <a:xfrm>
            <a:off x="6367195" y="3962503"/>
            <a:ext cx="4120348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1434147" y="193382"/>
                </a:moveTo>
                <a:lnTo>
                  <a:pt x="1434147" y="108000"/>
                </a:lnTo>
                <a:lnTo>
                  <a:pt x="1432459" y="45562"/>
                </a:lnTo>
                <a:lnTo>
                  <a:pt x="1420647" y="13500"/>
                </a:lnTo>
                <a:lnTo>
                  <a:pt x="1388584" y="1687"/>
                </a:lnTo>
                <a:lnTo>
                  <a:pt x="1326146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55784E18-4233-415E-9366-A3FBED8D1304}"/>
              </a:ext>
            </a:extLst>
          </p:cNvPr>
          <p:cNvSpPr txBox="1"/>
          <p:nvPr/>
        </p:nvSpPr>
        <p:spPr>
          <a:xfrm>
            <a:off x="6467678" y="4250022"/>
            <a:ext cx="497490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en-US" altLang="ko-KR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CommonJS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755650" lvl="1" indent="-285750">
              <a:buFont typeface="Wingdings" panose="05000000000000000000" pitchFamily="2" charset="2"/>
              <a:buChar char="§"/>
            </a:pP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서버 사이드 환경을 중심으로 설계된 규약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755650" lvl="1" indent="-285750">
              <a:buFontTx/>
              <a:buChar char="-"/>
            </a:pP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AMD</a:t>
            </a:r>
          </a:p>
          <a:p>
            <a:pPr marL="755650" lvl="1" indent="-285750">
              <a:buFont typeface="Wingdings" panose="05000000000000000000" pitchFamily="2" charset="2"/>
              <a:buChar char="§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Asynchronous Module Definition</a:t>
            </a:r>
          </a:p>
          <a:p>
            <a:pPr marL="755650" lvl="1" indent="-285750">
              <a:buFont typeface="Wingdings" panose="05000000000000000000" pitchFamily="2" charset="2"/>
              <a:buChar char="§"/>
            </a:pP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브라우저 환경을 중심으로 설계된 규약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</p:txBody>
      </p:sp>
      <p:grpSp>
        <p:nvGrpSpPr>
          <p:cNvPr id="7" name="그룹 33">
            <a:extLst>
              <a:ext uri="{FF2B5EF4-FFF2-40B4-BE49-F238E27FC236}">
                <a16:creationId xmlns:a16="http://schemas.microsoft.com/office/drawing/2014/main" id="{68789F56-847B-4E9A-A786-937549F3825A}"/>
              </a:ext>
            </a:extLst>
          </p:cNvPr>
          <p:cNvGrpSpPr/>
          <p:nvPr/>
        </p:nvGrpSpPr>
        <p:grpSpPr>
          <a:xfrm>
            <a:off x="4329305" y="2067851"/>
            <a:ext cx="2850874" cy="1145581"/>
            <a:chOff x="3757282" y="5055951"/>
            <a:chExt cx="2850874" cy="1145581"/>
          </a:xfrm>
        </p:grpSpPr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E07686B3-E0EA-4DA2-B5EC-4589006F257A}"/>
                </a:ext>
              </a:extLst>
            </p:cNvPr>
            <p:cNvSpPr txBox="1"/>
            <p:nvPr/>
          </p:nvSpPr>
          <p:spPr>
            <a:xfrm>
              <a:off x="3875315" y="5615930"/>
              <a:ext cx="2732841" cy="4548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51" b="1" spc="-103">
                  <a:solidFill>
                    <a:srgbClr val="3E3E3E"/>
                  </a:solidFill>
                  <a:latin typeface="Malgun Gothic"/>
                  <a:cs typeface="Malgun Gothic"/>
                </a:rPr>
                <a:t>UMD (Universal Module Definition)</a:t>
              </a:r>
              <a:endParaRPr sz="1451" dirty="0">
                <a:latin typeface="Malgun Gothic"/>
                <a:cs typeface="Malgun Gothic"/>
              </a:endParaRPr>
            </a:p>
            <a:p>
              <a:pPr marL="10941" marR="4607" algn="ctr">
                <a:spcBef>
                  <a:spcPts val="508"/>
                </a:spcBef>
              </a:pPr>
              <a:r>
                <a:rPr lang="en-US" sz="1088" spc="-23">
                  <a:solidFill>
                    <a:srgbClr val="3E3E3E"/>
                  </a:solidFill>
                  <a:latin typeface="나눔바른고딕" panose="020B0603020101020101" pitchFamily="50" charset="-127"/>
                  <a:cs typeface="Gulim"/>
                </a:rPr>
                <a:t>CommonsJS </a:t>
              </a:r>
              <a:r>
                <a:rPr lang="ko-KR" altLang="en-US" sz="1088" spc="-23">
                  <a:solidFill>
                    <a:srgbClr val="3E3E3E"/>
                  </a:solidFill>
                  <a:latin typeface="나눔바른고딕" panose="020B0603020101020101" pitchFamily="50" charset="-127"/>
                  <a:cs typeface="Gulim"/>
                </a:rPr>
                <a:t>방식과 </a:t>
              </a:r>
              <a:r>
                <a:rPr lang="en-US" altLang="ko-KR" sz="1088" spc="-23">
                  <a:solidFill>
                    <a:srgbClr val="3E3E3E"/>
                  </a:solidFill>
                  <a:latin typeface="나눔바른고딕" panose="020B0603020101020101" pitchFamily="50" charset="-127"/>
                  <a:cs typeface="Gulim"/>
                </a:rPr>
                <a:t>AMD </a:t>
              </a:r>
              <a:r>
                <a:rPr lang="ko-KR" altLang="en-US" sz="1088" spc="-23">
                  <a:solidFill>
                    <a:srgbClr val="3E3E3E"/>
                  </a:solidFill>
                  <a:latin typeface="나눔바른고딕" panose="020B0603020101020101" pitchFamily="50" charset="-127"/>
                  <a:cs typeface="Gulim"/>
                </a:rPr>
                <a:t>방식을 모두 지원</a:t>
              </a:r>
              <a:endParaRPr lang="en-US" sz="1088" spc="-113" dirty="0">
                <a:solidFill>
                  <a:srgbClr val="3E3E3E"/>
                </a:solidFill>
                <a:latin typeface="나눔바른고딕" panose="020B0603020101020101" pitchFamily="50" charset="-127"/>
                <a:cs typeface="Gulim"/>
              </a:endParaRPr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id="{E5FB13CB-C4B8-455D-B76E-0D39B0BC9EA9}"/>
                </a:ext>
              </a:extLst>
            </p:cNvPr>
            <p:cNvSpPr/>
            <p:nvPr/>
          </p:nvSpPr>
          <p:spPr>
            <a:xfrm>
              <a:off x="3757282" y="5060402"/>
              <a:ext cx="2799154" cy="0"/>
            </a:xfrm>
            <a:custGeom>
              <a:avLst/>
              <a:gdLst/>
              <a:ahLst/>
              <a:cxnLst/>
              <a:rect l="l" t="t" r="r" b="b"/>
              <a:pathLst>
                <a:path w="2412365">
                  <a:moveTo>
                    <a:pt x="0" y="0"/>
                  </a:moveTo>
                  <a:lnTo>
                    <a:pt x="2411996" y="0"/>
                  </a:lnTo>
                </a:path>
              </a:pathLst>
            </a:custGeom>
            <a:ln w="25400">
              <a:solidFill>
                <a:srgbClr val="4574A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3156F2D2-6873-419A-B14D-7903F0A59DFD}"/>
                </a:ext>
              </a:extLst>
            </p:cNvPr>
            <p:cNvSpPr/>
            <p:nvPr/>
          </p:nvSpPr>
          <p:spPr>
            <a:xfrm>
              <a:off x="3757282" y="6201532"/>
              <a:ext cx="2799154" cy="0"/>
            </a:xfrm>
            <a:custGeom>
              <a:avLst/>
              <a:gdLst/>
              <a:ahLst/>
              <a:cxnLst/>
              <a:rect l="l" t="t" r="r" b="b"/>
              <a:pathLst>
                <a:path w="2412365">
                  <a:moveTo>
                    <a:pt x="0" y="0"/>
                  </a:moveTo>
                  <a:lnTo>
                    <a:pt x="2411996" y="0"/>
                  </a:lnTo>
                </a:path>
              </a:pathLst>
            </a:custGeom>
            <a:ln w="25400">
              <a:solidFill>
                <a:srgbClr val="4574A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4E91C415-6C4C-43AC-854D-62FE3CC1D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69" y="5055951"/>
              <a:ext cx="2037579" cy="582165"/>
            </a:xfrm>
            <a:prstGeom prst="rect">
              <a:avLst/>
            </a:prstGeom>
          </p:spPr>
        </p:pic>
      </p:grpSp>
      <p:sp>
        <p:nvSpPr>
          <p:cNvPr id="24" name="모서리가 둥근 직사각형 23"/>
          <p:cNvSpPr/>
          <p:nvPr/>
        </p:nvSpPr>
        <p:spPr>
          <a:xfrm>
            <a:off x="3286895" y="1037965"/>
            <a:ext cx="5568778" cy="5107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UMD </a:t>
            </a:r>
            <a:r>
              <a:rPr lang="ko-KR" altLang="en-US" b="1" dirty="0"/>
              <a:t>명세를 지원하여 다양한 방식의 개발 가능</a:t>
            </a:r>
          </a:p>
        </p:txBody>
      </p:sp>
    </p:spTree>
    <p:extLst>
      <p:ext uri="{BB962C8B-B14F-4D97-AF65-F5344CB8AC3E}">
        <p14:creationId xmlns:p14="http://schemas.microsoft.com/office/powerpoint/2010/main" val="347998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/>
        </p:nvSpPr>
        <p:spPr>
          <a:xfrm>
            <a:off x="3214809" y="1828799"/>
            <a:ext cx="5871525" cy="4226011"/>
          </a:xfrm>
          <a:prstGeom prst="roundRect">
            <a:avLst>
              <a:gd name="adj" fmla="val 2935"/>
            </a:avLst>
          </a:prstGeom>
          <a:pattFill prst="pct25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85827" y="183244"/>
            <a:ext cx="10515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18</a:t>
            </a:r>
            <a:r>
              <a:rPr lang="ko-KR" alt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종의 차트와 다양한 표현 옵션</a:t>
            </a:r>
            <a:r>
              <a:rPr lang="en-US" altLang="ko-KR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[</a:t>
            </a:r>
            <a:r>
              <a:rPr lang="ko-KR" alt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지속적으로 추가 중</a:t>
            </a:r>
            <a:r>
              <a:rPr lang="en-US" altLang="ko-KR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]</a:t>
            </a:r>
            <a:endParaRPr sz="3200" b="1" spc="-45" dirty="0"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9" name="object 9"/>
          <p:cNvSpPr/>
          <p:nvPr/>
        </p:nvSpPr>
        <p:spPr>
          <a:xfrm>
            <a:off x="622632" y="1621149"/>
            <a:ext cx="2408892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1434147" y="193382"/>
                </a:moveTo>
                <a:lnTo>
                  <a:pt x="1434147" y="108000"/>
                </a:lnTo>
                <a:lnTo>
                  <a:pt x="1432459" y="45562"/>
                </a:lnTo>
                <a:lnTo>
                  <a:pt x="1420647" y="13500"/>
                </a:lnTo>
                <a:lnTo>
                  <a:pt x="1388584" y="1687"/>
                </a:lnTo>
                <a:lnTo>
                  <a:pt x="1326146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/>
          <p:cNvSpPr/>
          <p:nvPr/>
        </p:nvSpPr>
        <p:spPr>
          <a:xfrm>
            <a:off x="622632" y="6125599"/>
            <a:ext cx="2408892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0" y="0"/>
                </a:moveTo>
                <a:lnTo>
                  <a:pt x="0" y="85382"/>
                </a:lnTo>
                <a:lnTo>
                  <a:pt x="1687" y="147820"/>
                </a:lnTo>
                <a:lnTo>
                  <a:pt x="13500" y="179882"/>
                </a:lnTo>
                <a:lnTo>
                  <a:pt x="45562" y="191695"/>
                </a:lnTo>
                <a:lnTo>
                  <a:pt x="108000" y="193382"/>
                </a:lnTo>
                <a:lnTo>
                  <a:pt x="1326146" y="193382"/>
                </a:lnTo>
                <a:lnTo>
                  <a:pt x="1388584" y="191695"/>
                </a:lnTo>
                <a:lnTo>
                  <a:pt x="1420647" y="179882"/>
                </a:lnTo>
                <a:lnTo>
                  <a:pt x="1432459" y="147820"/>
                </a:lnTo>
                <a:lnTo>
                  <a:pt x="1434147" y="85382"/>
                </a:lnTo>
                <a:lnTo>
                  <a:pt x="1434147" y="0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 txBox="1"/>
          <p:nvPr/>
        </p:nvSpPr>
        <p:spPr>
          <a:xfrm>
            <a:off x="453080" y="1716405"/>
            <a:ext cx="2520779" cy="4848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Line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Bar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Bar (Rotated)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Spline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Area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Stackbar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Stackbar</a:t>
            </a: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 (100%)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Stackbar</a:t>
            </a: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 (Rotated)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Combination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Stackarea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Stackarea</a:t>
            </a: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 (100%)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Bubble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Step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Scatter Plot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Pie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Donut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Gauge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Radar</a:t>
            </a:r>
          </a:p>
          <a:p>
            <a:pPr marL="12700">
              <a:lnSpc>
                <a:spcPts val="2000"/>
              </a:lnSpc>
            </a:pP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</p:txBody>
      </p:sp>
      <p:sp>
        <p:nvSpPr>
          <p:cNvPr id="27" name="object 9"/>
          <p:cNvSpPr/>
          <p:nvPr/>
        </p:nvSpPr>
        <p:spPr>
          <a:xfrm>
            <a:off x="9202344" y="1621149"/>
            <a:ext cx="2408892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1434147" y="193382"/>
                </a:moveTo>
                <a:lnTo>
                  <a:pt x="1434147" y="108000"/>
                </a:lnTo>
                <a:lnTo>
                  <a:pt x="1432459" y="45562"/>
                </a:lnTo>
                <a:lnTo>
                  <a:pt x="1420647" y="13500"/>
                </a:lnTo>
                <a:lnTo>
                  <a:pt x="1388584" y="1687"/>
                </a:lnTo>
                <a:lnTo>
                  <a:pt x="1326146" y="0"/>
                </a:ln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3382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0"/>
          <p:cNvSpPr/>
          <p:nvPr/>
        </p:nvSpPr>
        <p:spPr>
          <a:xfrm>
            <a:off x="9202344" y="5778136"/>
            <a:ext cx="2408892" cy="264916"/>
          </a:xfrm>
          <a:custGeom>
            <a:avLst/>
            <a:gdLst/>
            <a:ahLst/>
            <a:cxnLst/>
            <a:rect l="l" t="t" r="r" b="b"/>
            <a:pathLst>
              <a:path w="1434464" h="193675">
                <a:moveTo>
                  <a:pt x="0" y="0"/>
                </a:moveTo>
                <a:lnTo>
                  <a:pt x="0" y="85382"/>
                </a:lnTo>
                <a:lnTo>
                  <a:pt x="1687" y="147820"/>
                </a:lnTo>
                <a:lnTo>
                  <a:pt x="13500" y="179882"/>
                </a:lnTo>
                <a:lnTo>
                  <a:pt x="45562" y="191695"/>
                </a:lnTo>
                <a:lnTo>
                  <a:pt x="108000" y="193382"/>
                </a:lnTo>
                <a:lnTo>
                  <a:pt x="1326146" y="193382"/>
                </a:lnTo>
                <a:lnTo>
                  <a:pt x="1388584" y="191695"/>
                </a:lnTo>
                <a:lnTo>
                  <a:pt x="1420647" y="179882"/>
                </a:lnTo>
                <a:lnTo>
                  <a:pt x="1432459" y="147820"/>
                </a:lnTo>
                <a:lnTo>
                  <a:pt x="1434147" y="85382"/>
                </a:lnTo>
                <a:lnTo>
                  <a:pt x="1434147" y="0"/>
                </a:lnTo>
              </a:path>
            </a:pathLst>
          </a:custGeom>
          <a:ln w="50800">
            <a:solidFill>
              <a:srgbClr val="45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3"/>
          <p:cNvSpPr txBox="1"/>
          <p:nvPr/>
        </p:nvSpPr>
        <p:spPr>
          <a:xfrm>
            <a:off x="8884508" y="1679335"/>
            <a:ext cx="2780272" cy="4360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Show / Hide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Size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Colors Pattern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CSS Class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Data Label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Legend Labels, Position, …  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Axis Label, Padding, Min, …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Tick Rotation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Categories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 err="1">
                <a:solidFill>
                  <a:srgbClr val="314D6C"/>
                </a:solidFill>
                <a:latin typeface="Malgun Gothic"/>
                <a:cs typeface="Malgun Gothic"/>
              </a:rPr>
              <a:t>Zerobased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Title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Tooltip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Bar Width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Point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Arc Spacing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Radius</a:t>
            </a:r>
          </a:p>
          <a:p>
            <a:pPr marL="755650" lvl="1" indent="-285750">
              <a:lnSpc>
                <a:spcPts val="2000"/>
              </a:lnSpc>
              <a:buFontTx/>
              <a:buChar char="-"/>
            </a:pPr>
            <a:r>
              <a:rPr lang="en-US" altLang="ko-KR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Accessibility Pattern </a:t>
            </a:r>
            <a:r>
              <a:rPr lang="ko-KR" altLang="en-US" sz="1400" b="1" spc="-120" dirty="0">
                <a:solidFill>
                  <a:srgbClr val="314D6C"/>
                </a:solidFill>
                <a:latin typeface="Malgun Gothic"/>
                <a:cs typeface="Malgun Gothic"/>
              </a:rPr>
              <a:t>등</a:t>
            </a:r>
            <a:endParaRPr lang="en-US" altLang="ko-KR" sz="1400" b="1" spc="-120" dirty="0">
              <a:solidFill>
                <a:srgbClr val="314D6C"/>
              </a:solidFill>
              <a:latin typeface="Malgun Gothic"/>
              <a:cs typeface="Malgun Gothic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3924" y="1968844"/>
            <a:ext cx="5637290" cy="3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F14362B6-2097-49FA-9393-C1C169394130}"/>
              </a:ext>
            </a:extLst>
          </p:cNvPr>
          <p:cNvGrpSpPr/>
          <p:nvPr/>
        </p:nvGrpSpPr>
        <p:grpSpPr>
          <a:xfrm>
            <a:off x="761235" y="1311785"/>
            <a:ext cx="2204551" cy="294243"/>
            <a:chOff x="903964" y="4569218"/>
            <a:chExt cx="2434231" cy="324485"/>
          </a:xfrm>
        </p:grpSpPr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634C6B5D-807F-49AB-A451-217A8E7EA025}"/>
                </a:ext>
              </a:extLst>
            </p:cNvPr>
            <p:cNvSpPr/>
            <p:nvPr/>
          </p:nvSpPr>
          <p:spPr>
            <a:xfrm>
              <a:off x="903964" y="4569218"/>
              <a:ext cx="2434231" cy="324485"/>
            </a:xfrm>
            <a:custGeom>
              <a:avLst/>
              <a:gdLst/>
              <a:ahLst/>
              <a:cxnLst/>
              <a:rect l="l" t="t" r="r" b="b"/>
              <a:pathLst>
                <a:path w="4185285" h="324485">
                  <a:moveTo>
                    <a:pt x="4077004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4002"/>
                  </a:lnTo>
                  <a:lnTo>
                    <a:pt x="4185005" y="324002"/>
                  </a:lnTo>
                  <a:lnTo>
                    <a:pt x="4185005" y="108000"/>
                  </a:lnTo>
                  <a:lnTo>
                    <a:pt x="4183318" y="45562"/>
                  </a:lnTo>
                  <a:lnTo>
                    <a:pt x="4171505" y="13500"/>
                  </a:lnTo>
                  <a:lnTo>
                    <a:pt x="4139442" y="1687"/>
                  </a:lnTo>
                  <a:lnTo>
                    <a:pt x="4077004" y="0"/>
                  </a:lnTo>
                  <a:close/>
                </a:path>
              </a:pathLst>
            </a:custGeom>
            <a:solidFill>
              <a:srgbClr val="457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AD7DC2DD-5974-4996-8CE0-BDE136854FCE}"/>
                </a:ext>
              </a:extLst>
            </p:cNvPr>
            <p:cNvSpPr txBox="1"/>
            <p:nvPr/>
          </p:nvSpPr>
          <p:spPr>
            <a:xfrm>
              <a:off x="1003300" y="4628233"/>
              <a:ext cx="2258695" cy="2375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ko-KR" alt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차트 종류</a:t>
              </a:r>
              <a:endParaRPr sz="1400" dirty="0">
                <a:latin typeface="Malgun Gothic"/>
                <a:cs typeface="Malgun Gothic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14362B6-2097-49FA-9393-C1C169394130}"/>
              </a:ext>
            </a:extLst>
          </p:cNvPr>
          <p:cNvGrpSpPr/>
          <p:nvPr/>
        </p:nvGrpSpPr>
        <p:grpSpPr>
          <a:xfrm>
            <a:off x="9307995" y="1311785"/>
            <a:ext cx="2204551" cy="294243"/>
            <a:chOff x="903964" y="4569218"/>
            <a:chExt cx="2434231" cy="324485"/>
          </a:xfrm>
        </p:grpSpPr>
        <p:sp>
          <p:nvSpPr>
            <p:cNvPr id="39" name="object 4">
              <a:extLst>
                <a:ext uri="{FF2B5EF4-FFF2-40B4-BE49-F238E27FC236}">
                  <a16:creationId xmlns:a16="http://schemas.microsoft.com/office/drawing/2014/main" id="{634C6B5D-807F-49AB-A451-217A8E7EA025}"/>
                </a:ext>
              </a:extLst>
            </p:cNvPr>
            <p:cNvSpPr/>
            <p:nvPr/>
          </p:nvSpPr>
          <p:spPr>
            <a:xfrm>
              <a:off x="903964" y="4569218"/>
              <a:ext cx="2434231" cy="324485"/>
            </a:xfrm>
            <a:custGeom>
              <a:avLst/>
              <a:gdLst/>
              <a:ahLst/>
              <a:cxnLst/>
              <a:rect l="l" t="t" r="r" b="b"/>
              <a:pathLst>
                <a:path w="4185285" h="324485">
                  <a:moveTo>
                    <a:pt x="4077004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4002"/>
                  </a:lnTo>
                  <a:lnTo>
                    <a:pt x="4185005" y="324002"/>
                  </a:lnTo>
                  <a:lnTo>
                    <a:pt x="4185005" y="108000"/>
                  </a:lnTo>
                  <a:lnTo>
                    <a:pt x="4183318" y="45562"/>
                  </a:lnTo>
                  <a:lnTo>
                    <a:pt x="4171505" y="13500"/>
                  </a:lnTo>
                  <a:lnTo>
                    <a:pt x="4139442" y="1687"/>
                  </a:lnTo>
                  <a:lnTo>
                    <a:pt x="4077004" y="0"/>
                  </a:lnTo>
                  <a:close/>
                </a:path>
              </a:pathLst>
            </a:custGeom>
            <a:solidFill>
              <a:srgbClr val="457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">
              <a:extLst>
                <a:ext uri="{FF2B5EF4-FFF2-40B4-BE49-F238E27FC236}">
                  <a16:creationId xmlns:a16="http://schemas.microsoft.com/office/drawing/2014/main" id="{AD7DC2DD-5974-4996-8CE0-BDE136854FCE}"/>
                </a:ext>
              </a:extLst>
            </p:cNvPr>
            <p:cNvSpPr txBox="1"/>
            <p:nvPr/>
          </p:nvSpPr>
          <p:spPr>
            <a:xfrm>
              <a:off x="1003300" y="4628233"/>
              <a:ext cx="2258695" cy="2375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ko-KR" alt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차트 옵션</a:t>
              </a:r>
              <a:endParaRPr sz="1400" dirty="0">
                <a:latin typeface="Malgun Gothic"/>
                <a:cs typeface="Malgun Gothic"/>
              </a:endParaRPr>
            </a:p>
          </p:txBody>
        </p:sp>
      </p:grpSp>
      <p:grpSp>
        <p:nvGrpSpPr>
          <p:cNvPr id="41" name="그룹 14">
            <a:extLst>
              <a:ext uri="{FF2B5EF4-FFF2-40B4-BE49-F238E27FC236}">
                <a16:creationId xmlns:a16="http://schemas.microsoft.com/office/drawing/2014/main" id="{4AF0439D-4BCC-48BA-A78A-663A336AD285}"/>
              </a:ext>
            </a:extLst>
          </p:cNvPr>
          <p:cNvGrpSpPr/>
          <p:nvPr/>
        </p:nvGrpSpPr>
        <p:grpSpPr>
          <a:xfrm>
            <a:off x="3357860" y="1534661"/>
            <a:ext cx="1749599" cy="294242"/>
            <a:chOff x="903963" y="4569216"/>
            <a:chExt cx="2434231" cy="324485"/>
          </a:xfrm>
        </p:grpSpPr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2583C63A-F2A9-4106-8D07-4731EB523958}"/>
                </a:ext>
              </a:extLst>
            </p:cNvPr>
            <p:cNvSpPr/>
            <p:nvPr/>
          </p:nvSpPr>
          <p:spPr>
            <a:xfrm>
              <a:off x="903963" y="4569216"/>
              <a:ext cx="2434231" cy="324485"/>
            </a:xfrm>
            <a:custGeom>
              <a:avLst/>
              <a:gdLst/>
              <a:ahLst/>
              <a:cxnLst/>
              <a:rect l="l" t="t" r="r" b="b"/>
              <a:pathLst>
                <a:path w="4185285" h="324485">
                  <a:moveTo>
                    <a:pt x="4077004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324002"/>
                  </a:lnTo>
                  <a:lnTo>
                    <a:pt x="4185005" y="324002"/>
                  </a:lnTo>
                  <a:lnTo>
                    <a:pt x="4185005" y="108000"/>
                  </a:lnTo>
                  <a:lnTo>
                    <a:pt x="4183318" y="45562"/>
                  </a:lnTo>
                  <a:lnTo>
                    <a:pt x="4171505" y="13500"/>
                  </a:lnTo>
                  <a:lnTo>
                    <a:pt x="4139442" y="1687"/>
                  </a:lnTo>
                  <a:lnTo>
                    <a:pt x="4077004" y="0"/>
                  </a:lnTo>
                  <a:close/>
                </a:path>
              </a:pathLst>
            </a:custGeom>
            <a:solidFill>
              <a:srgbClr val="457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9">
              <a:extLst>
                <a:ext uri="{FF2B5EF4-FFF2-40B4-BE49-F238E27FC236}">
                  <a16:creationId xmlns:a16="http://schemas.microsoft.com/office/drawing/2014/main" id="{CF20B915-F12E-4A16-B0A0-AAA7D80B1E31}"/>
                </a:ext>
              </a:extLst>
            </p:cNvPr>
            <p:cNvSpPr txBox="1"/>
            <p:nvPr/>
          </p:nvSpPr>
          <p:spPr>
            <a:xfrm>
              <a:off x="1003300" y="4628242"/>
              <a:ext cx="2258696" cy="2375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ko-KR" altLang="en-US" sz="1400" b="1" spc="-125" dirty="0">
                  <a:solidFill>
                    <a:srgbClr val="FFFFFF"/>
                  </a:solidFill>
                  <a:latin typeface="Malgun Gothic"/>
                  <a:cs typeface="Malgun Gothic"/>
                </a:rPr>
                <a:t>다양한 표현이 가능</a:t>
              </a:r>
              <a:endParaRPr sz="1400" dirty="0">
                <a:latin typeface="Malgun Gothic"/>
                <a:cs typeface="Malgun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42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456" y="3517558"/>
            <a:ext cx="5187384" cy="205122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B163E5D-768B-4B41-A7D6-33D4FE5BD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88" y="1672429"/>
            <a:ext cx="4347394" cy="168959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D55CE00-82BE-4F2C-AAD3-E29D26B50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50" y="3741606"/>
            <a:ext cx="3719506" cy="168959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B1F38F8-5FE0-493C-826F-1C28A01F3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500" y="4978266"/>
            <a:ext cx="4963750" cy="171560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2E55110C-5B4F-4312-8F93-5D6BF4A40D66}"/>
              </a:ext>
            </a:extLst>
          </p:cNvPr>
          <p:cNvSpPr txBox="1">
            <a:spLocks/>
          </p:cNvSpPr>
          <p:nvPr/>
        </p:nvSpPr>
        <p:spPr>
          <a:xfrm>
            <a:off x="735583" y="248568"/>
            <a:ext cx="1098686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ko-KR" alt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차트 응용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561965" y="972073"/>
            <a:ext cx="6969213" cy="5107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제공하는 기본 차트 이외에 표준 </a:t>
            </a:r>
            <a:r>
              <a:rPr lang="en-US" altLang="ko-KR" b="1" dirty="0"/>
              <a:t>CSS </a:t>
            </a:r>
            <a:r>
              <a:rPr lang="ko-KR" altLang="en-US" b="1" dirty="0"/>
              <a:t>를 활용한 </a:t>
            </a:r>
            <a:r>
              <a:rPr lang="ko-KR" altLang="en-US" b="1" dirty="0" err="1"/>
              <a:t>커스텀</a:t>
            </a:r>
            <a:r>
              <a:rPr lang="ko-KR" altLang="en-US" b="1" dirty="0"/>
              <a:t> 차트 가능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3033" y="1636241"/>
            <a:ext cx="3845010" cy="155040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4AECEAC-140E-4999-87EC-5DEE288D9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616" y="4498850"/>
            <a:ext cx="3019425" cy="188118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1E3570-AF9B-42DE-B8C4-6D126DE09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647" y="2462317"/>
            <a:ext cx="3120131" cy="173004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68292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ëë¼ì¥í° ì¢í©ì¼íëª° ë¡ê³ ">
            <a:extLst>
              <a:ext uri="{FF2B5EF4-FFF2-40B4-BE49-F238E27FC236}">
                <a16:creationId xmlns:a16="http://schemas.microsoft.com/office/drawing/2014/main" id="{B732F9C1-358A-4ED0-B750-B2E3BDCB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5" y="1345297"/>
            <a:ext cx="2609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C9908EE-2CBB-46E2-A7D5-DEF2F25DA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21" y="1345297"/>
            <a:ext cx="3694894" cy="52766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A860EB-3807-461F-A849-370F56433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02" y="1997283"/>
            <a:ext cx="5218826" cy="4160235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51DAA58-D860-4167-B096-1B9CAFAE45E5}"/>
              </a:ext>
            </a:extLst>
          </p:cNvPr>
          <p:cNvSpPr txBox="1">
            <a:spLocks/>
          </p:cNvSpPr>
          <p:nvPr/>
        </p:nvSpPr>
        <p:spPr>
          <a:xfrm>
            <a:off x="735583" y="248568"/>
            <a:ext cx="1098686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en-US" altLang="ko-KR" sz="3200" b="1" spc="-45" dirty="0" err="1">
                <a:latin typeface="맑은 고딕" pitchFamily="50" charset="-127"/>
                <a:ea typeface="맑은 고딕" pitchFamily="50" charset="-127"/>
                <a:cs typeface="+mn-cs"/>
              </a:rPr>
              <a:t>SBChart</a:t>
            </a:r>
            <a:r>
              <a:rPr lang="en-US" altLang="ko-KR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ko-KR" alt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조달쇼핑몰 등록내용</a:t>
            </a:r>
          </a:p>
        </p:txBody>
      </p:sp>
    </p:spTree>
    <p:extLst>
      <p:ext uri="{BB962C8B-B14F-4D97-AF65-F5344CB8AC3E}">
        <p14:creationId xmlns:p14="http://schemas.microsoft.com/office/powerpoint/2010/main" val="179743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2029C31-C4B5-46E0-A499-694FE8A436BE}"/>
              </a:ext>
            </a:extLst>
          </p:cNvPr>
          <p:cNvSpPr/>
          <p:nvPr/>
        </p:nvSpPr>
        <p:spPr>
          <a:xfrm>
            <a:off x="949223" y="1323256"/>
            <a:ext cx="235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2"/>
              </a:rPr>
              <a:t>https://sbchart.co.kr/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95A8122-7A72-4F76-876F-775BF1376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35" y="1854256"/>
            <a:ext cx="8228333" cy="4414818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574F9DDB-1D67-4EC8-9C49-9A4E0EC449F9}"/>
              </a:ext>
            </a:extLst>
          </p:cNvPr>
          <p:cNvSpPr txBox="1">
            <a:spLocks/>
          </p:cNvSpPr>
          <p:nvPr/>
        </p:nvSpPr>
        <p:spPr>
          <a:xfrm>
            <a:off x="735583" y="248568"/>
            <a:ext cx="1098686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en-US" altLang="ko-KR" sz="3200" b="1" spc="-45" dirty="0" err="1">
                <a:latin typeface="맑은 고딕" pitchFamily="50" charset="-127"/>
                <a:ea typeface="맑은 고딕" pitchFamily="50" charset="-127"/>
                <a:cs typeface="+mn-cs"/>
              </a:rPr>
              <a:t>SBChart</a:t>
            </a:r>
            <a:r>
              <a:rPr lang="en-US" altLang="ko-KR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lang="ko-KR" altLang="en-US" sz="3200" b="1" spc="-45" dirty="0">
                <a:latin typeface="맑은 고딕" pitchFamily="50" charset="-127"/>
                <a:ea typeface="맑은 고딕" pitchFamily="50" charset="-127"/>
                <a:cs typeface="+mn-cs"/>
              </a:rPr>
              <a:t>데모사이트</a:t>
            </a:r>
          </a:p>
        </p:txBody>
      </p:sp>
    </p:spTree>
    <p:extLst>
      <p:ext uri="{BB962C8B-B14F-4D97-AF65-F5344CB8AC3E}">
        <p14:creationId xmlns:p14="http://schemas.microsoft.com/office/powerpoint/2010/main" val="3001197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4810</TotalTime>
  <Words>468</Words>
  <Application>Microsoft Office PowerPoint</Application>
  <PresentationFormat>와이드스크린</PresentationFormat>
  <Paragraphs>117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Microsoft YaHei</vt:lpstr>
      <vt:lpstr>나눔바른고딕</vt:lpstr>
      <vt:lpstr>Malgun Gothic</vt:lpstr>
      <vt:lpstr>Malgun Gothic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18종의 차트와 다양한 표현 옵션[지속적으로 추가 중]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소프트보울 제품 및 회사소개서</dc:title>
  <dc:creator>Softbowl</dc:creator>
  <cp:lastModifiedBy>USER</cp:lastModifiedBy>
  <cp:revision>245</cp:revision>
  <cp:lastPrinted>2019-03-18T06:37:57Z</cp:lastPrinted>
  <dcterms:created xsi:type="dcterms:W3CDTF">2018-01-31T05:07:35Z</dcterms:created>
  <dcterms:modified xsi:type="dcterms:W3CDTF">2019-12-23T04:32:30Z</dcterms:modified>
</cp:coreProperties>
</file>