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95" r:id="rId13"/>
    <p:sldId id="296" r:id="rId14"/>
    <p:sldId id="297" r:id="rId15"/>
    <p:sldId id="298" r:id="rId16"/>
    <p:sldId id="29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187" userDrawn="1">
          <p15:clr>
            <a:srgbClr val="A4A3A4"/>
          </p15:clr>
        </p15:guide>
        <p15:guide id="5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  <p:guide pos="7355"/>
        <p:guide orient="horz" pos="187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51312;&#45804;&#49660;&#54609;&#47792;%20&#49892;&#51201;_2018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51312;&#45804;&#49660;&#54609;&#47792;%20&#49892;&#51201;_2018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4026908193419222E-2"/>
          <c:w val="1"/>
          <c:h val="0.955973091806580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8055555555555556"/>
                  <c:y val="-4.1666666666666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166666666666667"/>
                  <c:y val="-0.166666666666666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'특정물품분류 구매공급실적_내역(우수-일반) (5)'!$M$11:$M$14</c:f>
              <c:strCache>
                <c:ptCount val="4"/>
                <c:pt idx="0">
                  <c:v>소프트보울</c:v>
                </c:pt>
                <c:pt idx="1">
                  <c:v>I 사</c:v>
                </c:pt>
                <c:pt idx="2">
                  <c:v>U 사</c:v>
                </c:pt>
                <c:pt idx="3">
                  <c:v>W 사</c:v>
                </c:pt>
              </c:strCache>
            </c:strRef>
          </c:cat>
          <c:val>
            <c:numRef>
              <c:f>'특정물품분류 구매공급실적_내역(우수-일반) (5)'!$N$11:$N$14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52454572579408E-2"/>
          <c:y val="8.2636859544056099E-2"/>
          <c:w val="0.90696747728362737"/>
          <c:h val="0.8871575042903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8333333333333332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777777777777777"/>
                  <c:y val="-0.300925925925925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'특정물품분류 구매공급실적_내역(우수-일반) (5)'!$P$11:$P$14</c:f>
              <c:strCache>
                <c:ptCount val="4"/>
                <c:pt idx="0">
                  <c:v>소프트보울</c:v>
                </c:pt>
                <c:pt idx="1">
                  <c:v>I 사</c:v>
                </c:pt>
                <c:pt idx="2">
                  <c:v>U 사</c:v>
                </c:pt>
                <c:pt idx="3">
                  <c:v>W 사</c:v>
                </c:pt>
              </c:strCache>
            </c:strRef>
          </c:cat>
          <c:val>
            <c:numRef>
              <c:f>'특정물품분류 구매공급실적_내역(우수-일반) (5)'!$Q$11:$Q$14</c:f>
              <c:numCache>
                <c:formatCode>#,##0</c:formatCode>
                <c:ptCount val="4"/>
                <c:pt idx="0">
                  <c:v>444000000</c:v>
                </c:pt>
                <c:pt idx="1">
                  <c:v>106722000</c:v>
                </c:pt>
                <c:pt idx="2">
                  <c:v>28160000</c:v>
                </c:pt>
                <c:pt idx="3">
                  <c:v>274400000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" y="0"/>
            <a:ext cx="12185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1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07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12190552" cy="261422"/>
          </a:xfrm>
          <a:custGeom>
            <a:avLst/>
            <a:gdLst/>
            <a:ahLst/>
            <a:cxnLst/>
            <a:rect l="l" t="t" r="r" b="b"/>
            <a:pathLst>
              <a:path w="10692130" h="288290">
                <a:moveTo>
                  <a:pt x="0" y="287997"/>
                </a:moveTo>
                <a:lnTo>
                  <a:pt x="10692003" y="287997"/>
                </a:lnTo>
                <a:lnTo>
                  <a:pt x="10692003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64" b="1" i="0">
                <a:solidFill>
                  <a:srgbClr val="3E3E3E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31031" y="2064759"/>
            <a:ext cx="4148466" cy="1506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88" b="1" i="0">
                <a:solidFill>
                  <a:srgbClr val="4574AF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09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64" b="1" i="0">
                <a:solidFill>
                  <a:srgbClr val="3E3E3E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69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12190552" cy="1958935"/>
          </a:xfrm>
          <a:custGeom>
            <a:avLst/>
            <a:gdLst/>
            <a:ahLst/>
            <a:cxnLst/>
            <a:rect l="l" t="t" r="r" b="b"/>
            <a:pathLst>
              <a:path w="10692130" h="2160270">
                <a:moveTo>
                  <a:pt x="0" y="2159990"/>
                </a:moveTo>
                <a:lnTo>
                  <a:pt x="10692003" y="2159990"/>
                </a:lnTo>
                <a:lnTo>
                  <a:pt x="10692003" y="0"/>
                </a:lnTo>
                <a:lnTo>
                  <a:pt x="0" y="0"/>
                </a:lnTo>
                <a:lnTo>
                  <a:pt x="0" y="215999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3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159933" cy="27281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553200"/>
            <a:ext cx="1097280" cy="304800"/>
          </a:xfrm>
          <a:prstGeom prst="rect">
            <a:avLst/>
          </a:prstGeom>
        </p:spPr>
      </p:pic>
      <p:cxnSp>
        <p:nvCxnSpPr>
          <p:cNvPr id="10" name="직선 연결선 9"/>
          <p:cNvCxnSpPr/>
          <p:nvPr userDrawn="1"/>
        </p:nvCxnSpPr>
        <p:spPr>
          <a:xfrm>
            <a:off x="414867" y="897467"/>
            <a:ext cx="1124373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77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78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30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65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08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79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3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3226-666C-4E61-88B0-248B2C969A1F}" type="datetimeFigureOut">
              <a:rPr lang="ko-KR" altLang="en-US" smtClean="0"/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B23A-472F-46EB-8CED-94CBF8898E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19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eg"/><Relationship Id="rId35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grid.co.k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jpeg"/><Relationship Id="rId4" Type="http://schemas.openxmlformats.org/officeDocument/2006/relationships/image" Target="../media/image103.jpeg"/><Relationship Id="rId9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expert@softbowl.co.kr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6534" y="6197600"/>
            <a:ext cx="155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280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26190" y="306079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컴포넌트</a:t>
            </a:r>
            <a:r>
              <a:rPr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예시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7365" y="38135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>
                <a:solidFill>
                  <a:srgbClr val="807C7F"/>
                </a:solidFill>
                <a:latin typeface="Malgun Gothic"/>
                <a:cs typeface="Malgun Gothic"/>
              </a:rPr>
              <a:t>10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956808" y="1632251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5" h="324485">
                <a:moveTo>
                  <a:pt x="4077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4185005" y="324002"/>
                </a:lnTo>
                <a:lnTo>
                  <a:pt x="4185005" y="108000"/>
                </a:lnTo>
                <a:lnTo>
                  <a:pt x="4183318" y="45562"/>
                </a:lnTo>
                <a:lnTo>
                  <a:pt x="4171505" y="13500"/>
                </a:lnTo>
                <a:lnTo>
                  <a:pt x="4139442" y="1687"/>
                </a:lnTo>
                <a:lnTo>
                  <a:pt x="4077004" y="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053133" y="1667743"/>
            <a:ext cx="1037625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4" dirty="0">
                <a:solidFill>
                  <a:srgbClr val="FFFFFF"/>
                </a:solidFill>
                <a:latin typeface="Malgun Gothic"/>
                <a:cs typeface="Malgun Gothic"/>
              </a:rPr>
              <a:t>SBUx</a:t>
            </a:r>
            <a:r>
              <a:rPr sz="1270" b="1" spc="-2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예시화면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0408" y="2101161"/>
            <a:ext cx="3650690" cy="153888"/>
          </a:xfrm>
          <a:prstGeom prst="rect">
            <a:avLst/>
          </a:prstGeom>
          <a:solidFill>
            <a:srgbClr val="099BDD"/>
          </a:solidFill>
          <a:ln w="13242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6123" algn="ctr">
              <a:lnSpc>
                <a:spcPts val="1233"/>
              </a:lnSpc>
            </a:pPr>
            <a:r>
              <a:rPr sz="1134" b="1" spc="-5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1134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6166" y="2347371"/>
            <a:ext cx="1266798" cy="216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2070408" y="2341359"/>
            <a:ext cx="1278317" cy="228600"/>
          </a:xfrm>
          <a:custGeom>
            <a:avLst/>
            <a:gdLst/>
            <a:ahLst/>
            <a:cxnLst/>
            <a:rect l="l" t="t" r="r" b="b"/>
            <a:pathLst>
              <a:path w="1409700" h="252094">
                <a:moveTo>
                  <a:pt x="0" y="0"/>
                </a:moveTo>
                <a:lnTo>
                  <a:pt x="1409700" y="0"/>
                </a:lnTo>
                <a:lnTo>
                  <a:pt x="1409700" y="251639"/>
                </a:lnTo>
                <a:lnTo>
                  <a:pt x="0" y="251639"/>
                </a:lnTo>
                <a:lnTo>
                  <a:pt x="0" y="0"/>
                </a:lnTo>
                <a:close/>
              </a:path>
            </a:pathLst>
          </a:custGeom>
          <a:ln w="1322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3665435" y="2815742"/>
            <a:ext cx="714003" cy="24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3659667" y="2809743"/>
            <a:ext cx="725531" cy="252209"/>
          </a:xfrm>
          <a:custGeom>
            <a:avLst/>
            <a:gdLst/>
            <a:ahLst/>
            <a:cxnLst/>
            <a:rect l="l" t="t" r="r" b="b"/>
            <a:pathLst>
              <a:path w="800100" h="278129">
                <a:moveTo>
                  <a:pt x="0" y="0"/>
                </a:moveTo>
                <a:lnTo>
                  <a:pt x="800100" y="0"/>
                </a:lnTo>
                <a:lnTo>
                  <a:pt x="800100" y="278128"/>
                </a:lnTo>
                <a:lnTo>
                  <a:pt x="0" y="278128"/>
                </a:lnTo>
                <a:lnTo>
                  <a:pt x="0" y="0"/>
                </a:lnTo>
                <a:close/>
              </a:path>
            </a:pathLst>
          </a:custGeom>
          <a:ln w="1318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2076166" y="3164026"/>
            <a:ext cx="990408" cy="684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2070408" y="3158028"/>
            <a:ext cx="1001924" cy="696741"/>
          </a:xfrm>
          <a:custGeom>
            <a:avLst/>
            <a:gdLst/>
            <a:ahLst/>
            <a:cxnLst/>
            <a:rect l="l" t="t" r="r" b="b"/>
            <a:pathLst>
              <a:path w="1104900" h="768350">
                <a:moveTo>
                  <a:pt x="0" y="0"/>
                </a:moveTo>
                <a:lnTo>
                  <a:pt x="1104900" y="0"/>
                </a:lnTo>
                <a:lnTo>
                  <a:pt x="1104900" y="768163"/>
                </a:lnTo>
                <a:lnTo>
                  <a:pt x="0" y="768163"/>
                </a:lnTo>
                <a:lnTo>
                  <a:pt x="0" y="0"/>
                </a:lnTo>
                <a:close/>
              </a:path>
            </a:pathLst>
          </a:custGeom>
          <a:ln w="1306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3135670" y="3164032"/>
            <a:ext cx="909793" cy="67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3129914" y="3158029"/>
            <a:ext cx="921310" cy="684648"/>
          </a:xfrm>
          <a:custGeom>
            <a:avLst/>
            <a:gdLst/>
            <a:ahLst/>
            <a:cxnLst/>
            <a:rect l="l" t="t" r="r" b="b"/>
            <a:pathLst>
              <a:path w="1016000" h="755014">
                <a:moveTo>
                  <a:pt x="0" y="0"/>
                </a:moveTo>
                <a:lnTo>
                  <a:pt x="1016000" y="0"/>
                </a:lnTo>
                <a:lnTo>
                  <a:pt x="1016000" y="754919"/>
                </a:lnTo>
                <a:lnTo>
                  <a:pt x="0" y="754919"/>
                </a:lnTo>
                <a:lnTo>
                  <a:pt x="0" y="0"/>
                </a:lnTo>
                <a:close/>
              </a:path>
            </a:pathLst>
          </a:custGeom>
          <a:ln w="13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2076166" y="2611577"/>
            <a:ext cx="1520161" cy="1441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070407" y="2605574"/>
            <a:ext cx="1531678" cy="156623"/>
          </a:xfrm>
          <a:custGeom>
            <a:avLst/>
            <a:gdLst/>
            <a:ahLst/>
            <a:cxnLst/>
            <a:rect l="l" t="t" r="r" b="b"/>
            <a:pathLst>
              <a:path w="1689100" h="172719">
                <a:moveTo>
                  <a:pt x="0" y="0"/>
                </a:moveTo>
                <a:lnTo>
                  <a:pt x="1689105" y="0"/>
                </a:lnTo>
                <a:lnTo>
                  <a:pt x="1689105" y="172173"/>
                </a:lnTo>
                <a:lnTo>
                  <a:pt x="0" y="172173"/>
                </a:lnTo>
                <a:lnTo>
                  <a:pt x="0" y="0"/>
                </a:lnTo>
                <a:close/>
              </a:path>
            </a:pathLst>
          </a:custGeom>
          <a:ln w="1323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4126078" y="3164028"/>
            <a:ext cx="967375" cy="696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4120322" y="3158028"/>
            <a:ext cx="978892" cy="708833"/>
          </a:xfrm>
          <a:custGeom>
            <a:avLst/>
            <a:gdLst/>
            <a:ahLst/>
            <a:cxnLst/>
            <a:rect l="l" t="t" r="r" b="b"/>
            <a:pathLst>
              <a:path w="1079500" h="781685">
                <a:moveTo>
                  <a:pt x="0" y="0"/>
                </a:moveTo>
                <a:lnTo>
                  <a:pt x="1079500" y="0"/>
                </a:lnTo>
                <a:lnTo>
                  <a:pt x="1079500" y="781407"/>
                </a:lnTo>
                <a:lnTo>
                  <a:pt x="0" y="781407"/>
                </a:lnTo>
                <a:lnTo>
                  <a:pt x="0" y="0"/>
                </a:lnTo>
                <a:close/>
              </a:path>
            </a:pathLst>
          </a:custGeom>
          <a:ln w="1305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4655831" y="2347362"/>
            <a:ext cx="1071023" cy="180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4650075" y="2341359"/>
            <a:ext cx="1082539" cy="192323"/>
          </a:xfrm>
          <a:custGeom>
            <a:avLst/>
            <a:gdLst/>
            <a:ahLst/>
            <a:cxnLst/>
            <a:rect l="l" t="t" r="r" b="b"/>
            <a:pathLst>
              <a:path w="1193800" h="212089">
                <a:moveTo>
                  <a:pt x="0" y="0"/>
                </a:moveTo>
                <a:lnTo>
                  <a:pt x="1193800" y="0"/>
                </a:lnTo>
                <a:lnTo>
                  <a:pt x="1193800" y="211907"/>
                </a:lnTo>
                <a:lnTo>
                  <a:pt x="0" y="211907"/>
                </a:lnTo>
                <a:lnTo>
                  <a:pt x="0" y="0"/>
                </a:lnTo>
                <a:close/>
              </a:path>
            </a:pathLst>
          </a:custGeom>
          <a:ln w="1322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3078088" y="2815741"/>
            <a:ext cx="506720" cy="312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3072332" y="2809743"/>
            <a:ext cx="518237" cy="324762"/>
          </a:xfrm>
          <a:custGeom>
            <a:avLst/>
            <a:gdLst/>
            <a:ahLst/>
            <a:cxnLst/>
            <a:rect l="l" t="t" r="r" b="b"/>
            <a:pathLst>
              <a:path w="571500" h="358139">
                <a:moveTo>
                  <a:pt x="0" y="0"/>
                </a:moveTo>
                <a:lnTo>
                  <a:pt x="571500" y="0"/>
                </a:lnTo>
                <a:lnTo>
                  <a:pt x="571500" y="357593"/>
                </a:lnTo>
                <a:lnTo>
                  <a:pt x="0" y="357593"/>
                </a:lnTo>
                <a:lnTo>
                  <a:pt x="0" y="0"/>
                </a:lnTo>
                <a:close/>
              </a:path>
            </a:pathLst>
          </a:custGeom>
          <a:ln w="130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3423579" y="2347362"/>
            <a:ext cx="1163154" cy="180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3417823" y="2341359"/>
            <a:ext cx="1174670" cy="192323"/>
          </a:xfrm>
          <a:custGeom>
            <a:avLst/>
            <a:gdLst/>
            <a:ahLst/>
            <a:cxnLst/>
            <a:rect l="l" t="t" r="r" b="b"/>
            <a:pathLst>
              <a:path w="1295400" h="212089">
                <a:moveTo>
                  <a:pt x="0" y="0"/>
                </a:moveTo>
                <a:lnTo>
                  <a:pt x="1295400" y="0"/>
                </a:lnTo>
                <a:lnTo>
                  <a:pt x="1295400" y="211907"/>
                </a:lnTo>
                <a:lnTo>
                  <a:pt x="0" y="211907"/>
                </a:lnTo>
                <a:lnTo>
                  <a:pt x="0" y="0"/>
                </a:lnTo>
                <a:close/>
              </a:path>
            </a:pathLst>
          </a:custGeom>
          <a:ln w="1323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2076166" y="2815738"/>
            <a:ext cx="955859" cy="30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2070408" y="2809743"/>
            <a:ext cx="967375" cy="312670"/>
          </a:xfrm>
          <a:custGeom>
            <a:avLst/>
            <a:gdLst/>
            <a:ahLst/>
            <a:cxnLst/>
            <a:rect l="l" t="t" r="r" b="b"/>
            <a:pathLst>
              <a:path w="1066800" h="344804">
                <a:moveTo>
                  <a:pt x="0" y="0"/>
                </a:moveTo>
                <a:lnTo>
                  <a:pt x="1066800" y="0"/>
                </a:lnTo>
                <a:lnTo>
                  <a:pt x="1066800" y="344349"/>
                </a:lnTo>
                <a:lnTo>
                  <a:pt x="0" y="344349"/>
                </a:lnTo>
                <a:lnTo>
                  <a:pt x="0" y="0"/>
                </a:lnTo>
                <a:close/>
              </a:path>
            </a:pathLst>
          </a:custGeom>
          <a:ln w="13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3665423" y="2611579"/>
            <a:ext cx="1370448" cy="156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3659667" y="2605575"/>
            <a:ext cx="1381965" cy="168139"/>
          </a:xfrm>
          <a:custGeom>
            <a:avLst/>
            <a:gdLst/>
            <a:ahLst/>
            <a:cxnLst/>
            <a:rect l="l" t="t" r="r" b="b"/>
            <a:pathLst>
              <a:path w="1524000" h="185419">
                <a:moveTo>
                  <a:pt x="0" y="0"/>
                </a:moveTo>
                <a:lnTo>
                  <a:pt x="1524000" y="0"/>
                </a:lnTo>
                <a:lnTo>
                  <a:pt x="1524000" y="185418"/>
                </a:lnTo>
                <a:lnTo>
                  <a:pt x="0" y="185418"/>
                </a:lnTo>
                <a:lnTo>
                  <a:pt x="0" y="0"/>
                </a:lnTo>
                <a:close/>
              </a:path>
            </a:pathLst>
          </a:custGeom>
          <a:ln w="1323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5772920" y="2347354"/>
            <a:ext cx="1151637" cy="3723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5767161" y="2341354"/>
            <a:ext cx="1163154" cy="384647"/>
          </a:xfrm>
          <a:custGeom>
            <a:avLst/>
            <a:gdLst/>
            <a:ahLst/>
            <a:cxnLst/>
            <a:rect l="l" t="t" r="r" b="b"/>
            <a:pathLst>
              <a:path w="1282700" h="424180">
                <a:moveTo>
                  <a:pt x="0" y="0"/>
                </a:moveTo>
                <a:lnTo>
                  <a:pt x="1282706" y="0"/>
                </a:lnTo>
                <a:lnTo>
                  <a:pt x="1282706" y="423814"/>
                </a:lnTo>
                <a:lnTo>
                  <a:pt x="0" y="423814"/>
                </a:lnTo>
                <a:lnTo>
                  <a:pt x="0" y="0"/>
                </a:lnTo>
                <a:close/>
              </a:path>
            </a:pathLst>
          </a:custGeom>
          <a:ln w="1319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 txBox="1"/>
          <p:nvPr/>
        </p:nvSpPr>
        <p:spPr>
          <a:xfrm>
            <a:off x="5778679" y="2101161"/>
            <a:ext cx="1140121" cy="153888"/>
          </a:xfrm>
          <a:prstGeom prst="rect">
            <a:avLst/>
          </a:prstGeom>
          <a:solidFill>
            <a:srgbClr val="099BDD"/>
          </a:solidFill>
          <a:ln w="1323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0846">
              <a:lnSpc>
                <a:spcPts val="1233"/>
              </a:lnSpc>
            </a:pPr>
            <a:r>
              <a:rPr sz="1134" b="1" spc="-63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134" b="1" spc="-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34" b="1" spc="-5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1134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05171" y="2347370"/>
            <a:ext cx="1174670" cy="10568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6999415" y="2341359"/>
            <a:ext cx="1186186" cy="1069295"/>
          </a:xfrm>
          <a:custGeom>
            <a:avLst/>
            <a:gdLst/>
            <a:ahLst/>
            <a:cxnLst/>
            <a:rect l="l" t="t" r="r" b="b"/>
            <a:pathLst>
              <a:path w="1308100" h="1179195">
                <a:moveTo>
                  <a:pt x="0" y="0"/>
                </a:moveTo>
                <a:lnTo>
                  <a:pt x="1308100" y="0"/>
                </a:lnTo>
                <a:lnTo>
                  <a:pt x="1308100" y="1178733"/>
                </a:lnTo>
                <a:lnTo>
                  <a:pt x="0" y="1178733"/>
                </a:lnTo>
                <a:lnTo>
                  <a:pt x="0" y="0"/>
                </a:lnTo>
                <a:close/>
              </a:path>
            </a:pathLst>
          </a:custGeom>
          <a:ln w="130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 txBox="1"/>
          <p:nvPr/>
        </p:nvSpPr>
        <p:spPr>
          <a:xfrm>
            <a:off x="7010931" y="2101161"/>
            <a:ext cx="1174670" cy="141064"/>
          </a:xfrm>
          <a:prstGeom prst="rect">
            <a:avLst/>
          </a:prstGeom>
          <a:solidFill>
            <a:srgbClr val="099BDD"/>
          </a:solidFill>
          <a:ln w="13231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094">
              <a:lnSpc>
                <a:spcPts val="1111"/>
              </a:lnSpc>
            </a:pPr>
            <a:r>
              <a:rPr sz="952" b="1" spc="-32" dirty="0">
                <a:solidFill>
                  <a:srgbClr val="FFFFFF"/>
                </a:solidFill>
                <a:latin typeface="Arial"/>
                <a:cs typeface="Arial"/>
              </a:rPr>
              <a:t>Multiple </a:t>
            </a:r>
            <a:r>
              <a:rPr sz="952" b="1" spc="-82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952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2" b="1" spc="-41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952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37422" y="2347355"/>
            <a:ext cx="1358932" cy="10208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8231664" y="2341354"/>
            <a:ext cx="1370448" cy="1033019"/>
          </a:xfrm>
          <a:custGeom>
            <a:avLst/>
            <a:gdLst/>
            <a:ahLst/>
            <a:cxnLst/>
            <a:rect l="l" t="t" r="r" b="b"/>
            <a:pathLst>
              <a:path w="1511300" h="1139189">
                <a:moveTo>
                  <a:pt x="0" y="0"/>
                </a:moveTo>
                <a:lnTo>
                  <a:pt x="1511301" y="0"/>
                </a:lnTo>
                <a:lnTo>
                  <a:pt x="1511301" y="1138998"/>
                </a:lnTo>
                <a:lnTo>
                  <a:pt x="0" y="1138998"/>
                </a:lnTo>
                <a:lnTo>
                  <a:pt x="0" y="0"/>
                </a:lnTo>
                <a:close/>
              </a:path>
            </a:pathLst>
          </a:custGeom>
          <a:ln w="1304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8243184" y="2101162"/>
            <a:ext cx="1358932" cy="204416"/>
          </a:xfrm>
          <a:custGeom>
            <a:avLst/>
            <a:gdLst/>
            <a:ahLst/>
            <a:cxnLst/>
            <a:rect l="l" t="t" r="r" b="b"/>
            <a:pathLst>
              <a:path w="1498600" h="225425">
                <a:moveTo>
                  <a:pt x="0" y="0"/>
                </a:moveTo>
                <a:lnTo>
                  <a:pt x="1498600" y="0"/>
                </a:lnTo>
                <a:lnTo>
                  <a:pt x="14986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3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8243184" y="2101162"/>
            <a:ext cx="1358932" cy="204416"/>
          </a:xfrm>
          <a:custGeom>
            <a:avLst/>
            <a:gdLst/>
            <a:ahLst/>
            <a:cxnLst/>
            <a:rect l="l" t="t" r="r" b="b"/>
            <a:pathLst>
              <a:path w="1498600" h="225425">
                <a:moveTo>
                  <a:pt x="0" y="0"/>
                </a:moveTo>
                <a:lnTo>
                  <a:pt x="1498600" y="0"/>
                </a:lnTo>
                <a:lnTo>
                  <a:pt x="14986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8243184" y="2101162"/>
            <a:ext cx="1358932" cy="204416"/>
          </a:xfrm>
          <a:custGeom>
            <a:avLst/>
            <a:gdLst/>
            <a:ahLst/>
            <a:cxnLst/>
            <a:rect l="l" t="t" r="r" b="b"/>
            <a:pathLst>
              <a:path w="1498600" h="225425">
                <a:moveTo>
                  <a:pt x="0" y="0"/>
                </a:moveTo>
                <a:lnTo>
                  <a:pt x="1498600" y="0"/>
                </a:lnTo>
                <a:lnTo>
                  <a:pt x="14986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3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/>
          <p:nvPr/>
        </p:nvSpPr>
        <p:spPr>
          <a:xfrm>
            <a:off x="8707683" y="2096682"/>
            <a:ext cx="419196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63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134" b="1" spc="-4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34" b="1" spc="-3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34" b="1" spc="-5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34" b="1" spc="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134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81924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2081924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2081924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 txBox="1"/>
          <p:nvPr/>
        </p:nvSpPr>
        <p:spPr>
          <a:xfrm>
            <a:off x="2335079" y="4035487"/>
            <a:ext cx="593669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50" dirty="0">
                <a:solidFill>
                  <a:srgbClr val="FFFFFF"/>
                </a:solidFill>
                <a:latin typeface="Arial"/>
                <a:cs typeface="Arial"/>
              </a:rPr>
              <a:t>TextArea</a:t>
            </a:r>
            <a:endParaRPr sz="1134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076166" y="4280944"/>
            <a:ext cx="1117088" cy="4683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2070407" y="4274945"/>
            <a:ext cx="1128605" cy="480809"/>
          </a:xfrm>
          <a:custGeom>
            <a:avLst/>
            <a:gdLst/>
            <a:ahLst/>
            <a:cxnLst/>
            <a:rect l="l" t="t" r="r" b="b"/>
            <a:pathLst>
              <a:path w="1244600" h="530225">
                <a:moveTo>
                  <a:pt x="0" y="0"/>
                </a:moveTo>
                <a:lnTo>
                  <a:pt x="1244600" y="0"/>
                </a:lnTo>
                <a:lnTo>
                  <a:pt x="1244600" y="529767"/>
                </a:lnTo>
                <a:lnTo>
                  <a:pt x="0" y="529767"/>
                </a:lnTo>
                <a:lnTo>
                  <a:pt x="0" y="0"/>
                </a:lnTo>
                <a:close/>
              </a:path>
            </a:pathLst>
          </a:custGeom>
          <a:ln w="1316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/>
          <p:nvPr/>
        </p:nvSpPr>
        <p:spPr>
          <a:xfrm>
            <a:off x="5778680" y="2761704"/>
            <a:ext cx="1117088" cy="204416"/>
          </a:xfrm>
          <a:custGeom>
            <a:avLst/>
            <a:gdLst/>
            <a:ahLst/>
            <a:cxnLst/>
            <a:rect l="l" t="t" r="r" b="b"/>
            <a:pathLst>
              <a:path w="1231900" h="225425">
                <a:moveTo>
                  <a:pt x="0" y="0"/>
                </a:moveTo>
                <a:lnTo>
                  <a:pt x="1231900" y="0"/>
                </a:lnTo>
                <a:lnTo>
                  <a:pt x="1231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/>
          <p:nvPr/>
        </p:nvSpPr>
        <p:spPr>
          <a:xfrm>
            <a:off x="5778680" y="2761704"/>
            <a:ext cx="1117088" cy="204416"/>
          </a:xfrm>
          <a:custGeom>
            <a:avLst/>
            <a:gdLst/>
            <a:ahLst/>
            <a:cxnLst/>
            <a:rect l="l" t="t" r="r" b="b"/>
            <a:pathLst>
              <a:path w="1231900" h="225425">
                <a:moveTo>
                  <a:pt x="0" y="0"/>
                </a:moveTo>
                <a:lnTo>
                  <a:pt x="1231900" y="0"/>
                </a:lnTo>
                <a:lnTo>
                  <a:pt x="1231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/>
          <p:nvPr/>
        </p:nvSpPr>
        <p:spPr>
          <a:xfrm>
            <a:off x="5778680" y="2761704"/>
            <a:ext cx="1117088" cy="204416"/>
          </a:xfrm>
          <a:custGeom>
            <a:avLst/>
            <a:gdLst/>
            <a:ahLst/>
            <a:cxnLst/>
            <a:rect l="l" t="t" r="r" b="b"/>
            <a:pathLst>
              <a:path w="1231900" h="225425">
                <a:moveTo>
                  <a:pt x="0" y="0"/>
                </a:moveTo>
                <a:lnTo>
                  <a:pt x="1231900" y="0"/>
                </a:lnTo>
                <a:lnTo>
                  <a:pt x="1231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 txBox="1"/>
          <p:nvPr/>
        </p:nvSpPr>
        <p:spPr>
          <a:xfrm>
            <a:off x="6080268" y="2758562"/>
            <a:ext cx="492901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100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1134" b="1" spc="-7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34" b="1" spc="-2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34" b="1" spc="-109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1134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772920" y="3019916"/>
            <a:ext cx="1117088" cy="252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5767163" y="3013910"/>
            <a:ext cx="1128605" cy="264301"/>
          </a:xfrm>
          <a:custGeom>
            <a:avLst/>
            <a:gdLst/>
            <a:ahLst/>
            <a:cxnLst/>
            <a:rect l="l" t="t" r="r" b="b"/>
            <a:pathLst>
              <a:path w="1244600" h="291464">
                <a:moveTo>
                  <a:pt x="0" y="0"/>
                </a:moveTo>
                <a:lnTo>
                  <a:pt x="1244600" y="0"/>
                </a:lnTo>
                <a:lnTo>
                  <a:pt x="1244600" y="291372"/>
                </a:lnTo>
                <a:lnTo>
                  <a:pt x="0" y="291372"/>
                </a:lnTo>
                <a:lnTo>
                  <a:pt x="0" y="0"/>
                </a:lnTo>
                <a:close/>
              </a:path>
            </a:pathLst>
          </a:custGeom>
          <a:ln w="1321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5772920" y="3320157"/>
            <a:ext cx="1094055" cy="3122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/>
          <p:nvPr/>
        </p:nvSpPr>
        <p:spPr>
          <a:xfrm>
            <a:off x="5767160" y="3314153"/>
            <a:ext cx="1105572" cy="324762"/>
          </a:xfrm>
          <a:custGeom>
            <a:avLst/>
            <a:gdLst/>
            <a:ahLst/>
            <a:cxnLst/>
            <a:rect l="l" t="t" r="r" b="b"/>
            <a:pathLst>
              <a:path w="1219200" h="358139">
                <a:moveTo>
                  <a:pt x="0" y="0"/>
                </a:moveTo>
                <a:lnTo>
                  <a:pt x="1219211" y="0"/>
                </a:lnTo>
                <a:lnTo>
                  <a:pt x="1219211" y="357598"/>
                </a:lnTo>
                <a:lnTo>
                  <a:pt x="0" y="357598"/>
                </a:lnTo>
                <a:lnTo>
                  <a:pt x="0" y="0"/>
                </a:lnTo>
                <a:close/>
              </a:path>
            </a:pathLst>
          </a:custGeom>
          <a:ln w="1320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/>
          <p:nvPr/>
        </p:nvSpPr>
        <p:spPr>
          <a:xfrm>
            <a:off x="3250845" y="4280946"/>
            <a:ext cx="1024945" cy="8767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3245077" y="4274945"/>
            <a:ext cx="1036474" cy="889064"/>
          </a:xfrm>
          <a:custGeom>
            <a:avLst/>
            <a:gdLst/>
            <a:ahLst/>
            <a:cxnLst/>
            <a:rect l="l" t="t" r="r" b="b"/>
            <a:pathLst>
              <a:path w="1143000" h="980439">
                <a:moveTo>
                  <a:pt x="0" y="0"/>
                </a:moveTo>
                <a:lnTo>
                  <a:pt x="1143000" y="0"/>
                </a:lnTo>
                <a:lnTo>
                  <a:pt x="1143000" y="980070"/>
                </a:lnTo>
                <a:lnTo>
                  <a:pt x="0" y="980070"/>
                </a:lnTo>
                <a:lnTo>
                  <a:pt x="0" y="0"/>
                </a:lnTo>
                <a:close/>
              </a:path>
            </a:pathLst>
          </a:custGeom>
          <a:ln w="1301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3256594" y="4034747"/>
            <a:ext cx="1059506" cy="216508"/>
          </a:xfrm>
          <a:custGeom>
            <a:avLst/>
            <a:gdLst/>
            <a:ahLst/>
            <a:cxnLst/>
            <a:rect l="l" t="t" r="r" b="b"/>
            <a:pathLst>
              <a:path w="1168400" h="238760">
                <a:moveTo>
                  <a:pt x="0" y="0"/>
                </a:moveTo>
                <a:lnTo>
                  <a:pt x="1168400" y="0"/>
                </a:lnTo>
                <a:lnTo>
                  <a:pt x="11684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3256594" y="4034747"/>
            <a:ext cx="1059506" cy="216508"/>
          </a:xfrm>
          <a:custGeom>
            <a:avLst/>
            <a:gdLst/>
            <a:ahLst/>
            <a:cxnLst/>
            <a:rect l="l" t="t" r="r" b="b"/>
            <a:pathLst>
              <a:path w="1168400" h="238760">
                <a:moveTo>
                  <a:pt x="0" y="0"/>
                </a:moveTo>
                <a:lnTo>
                  <a:pt x="1168400" y="0"/>
                </a:lnTo>
                <a:lnTo>
                  <a:pt x="11684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object 61"/>
          <p:cNvSpPr/>
          <p:nvPr/>
        </p:nvSpPr>
        <p:spPr>
          <a:xfrm>
            <a:off x="3256594" y="4034747"/>
            <a:ext cx="1059506" cy="216508"/>
          </a:xfrm>
          <a:custGeom>
            <a:avLst/>
            <a:gdLst/>
            <a:ahLst/>
            <a:cxnLst/>
            <a:rect l="l" t="t" r="r" b="b"/>
            <a:pathLst>
              <a:path w="1168400" h="238760">
                <a:moveTo>
                  <a:pt x="0" y="0"/>
                </a:moveTo>
                <a:lnTo>
                  <a:pt x="1168400" y="0"/>
                </a:lnTo>
                <a:lnTo>
                  <a:pt x="11684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 txBox="1"/>
          <p:nvPr/>
        </p:nvSpPr>
        <p:spPr>
          <a:xfrm>
            <a:off x="3428935" y="4034346"/>
            <a:ext cx="693861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45" dirty="0">
                <a:solidFill>
                  <a:srgbClr val="FFFFFF"/>
                </a:solidFill>
                <a:latin typeface="Arial"/>
                <a:cs typeface="Arial"/>
              </a:rPr>
              <a:t>Dropdown</a:t>
            </a:r>
            <a:endParaRPr sz="1134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373682" y="5223723"/>
            <a:ext cx="1117088" cy="204416"/>
          </a:xfrm>
          <a:custGeom>
            <a:avLst/>
            <a:gdLst/>
            <a:ahLst/>
            <a:cxnLst/>
            <a:rect l="l" t="t" r="r" b="b"/>
            <a:pathLst>
              <a:path w="1231900" h="225425">
                <a:moveTo>
                  <a:pt x="0" y="0"/>
                </a:moveTo>
                <a:lnTo>
                  <a:pt x="1231900" y="0"/>
                </a:lnTo>
                <a:lnTo>
                  <a:pt x="1231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4373682" y="5223723"/>
            <a:ext cx="1117088" cy="204416"/>
          </a:xfrm>
          <a:custGeom>
            <a:avLst/>
            <a:gdLst/>
            <a:ahLst/>
            <a:cxnLst/>
            <a:rect l="l" t="t" r="r" b="b"/>
            <a:pathLst>
              <a:path w="1231900" h="225425">
                <a:moveTo>
                  <a:pt x="0" y="0"/>
                </a:moveTo>
                <a:lnTo>
                  <a:pt x="1231900" y="0"/>
                </a:lnTo>
                <a:lnTo>
                  <a:pt x="1231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/>
          <p:nvPr/>
        </p:nvSpPr>
        <p:spPr>
          <a:xfrm>
            <a:off x="4373682" y="5223723"/>
            <a:ext cx="1117088" cy="204416"/>
          </a:xfrm>
          <a:custGeom>
            <a:avLst/>
            <a:gdLst/>
            <a:ahLst/>
            <a:cxnLst/>
            <a:rect l="l" t="t" r="r" b="b"/>
            <a:pathLst>
              <a:path w="1231900" h="225425">
                <a:moveTo>
                  <a:pt x="0" y="0"/>
                </a:moveTo>
                <a:lnTo>
                  <a:pt x="1231900" y="0"/>
                </a:lnTo>
                <a:lnTo>
                  <a:pt x="1231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object 66"/>
          <p:cNvSpPr txBox="1"/>
          <p:nvPr/>
        </p:nvSpPr>
        <p:spPr>
          <a:xfrm>
            <a:off x="4590429" y="5217562"/>
            <a:ext cx="667950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63" dirty="0">
                <a:solidFill>
                  <a:srgbClr val="FFFFFF"/>
                </a:solidFill>
                <a:latin typeface="Arial"/>
                <a:cs typeface="Arial"/>
              </a:rPr>
              <a:t>Accordion</a:t>
            </a:r>
            <a:endParaRPr sz="1134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367922" y="5469921"/>
            <a:ext cx="1117088" cy="7085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68"/>
          <p:cNvSpPr/>
          <p:nvPr/>
        </p:nvSpPr>
        <p:spPr>
          <a:xfrm>
            <a:off x="4362165" y="5463919"/>
            <a:ext cx="1128605" cy="720925"/>
          </a:xfrm>
          <a:custGeom>
            <a:avLst/>
            <a:gdLst/>
            <a:ahLst/>
            <a:cxnLst/>
            <a:rect l="l" t="t" r="r" b="b"/>
            <a:pathLst>
              <a:path w="1244600" h="795020">
                <a:moveTo>
                  <a:pt x="0" y="0"/>
                </a:moveTo>
                <a:lnTo>
                  <a:pt x="1244600" y="0"/>
                </a:lnTo>
                <a:lnTo>
                  <a:pt x="1244600" y="794651"/>
                </a:lnTo>
                <a:lnTo>
                  <a:pt x="0" y="794651"/>
                </a:lnTo>
                <a:lnTo>
                  <a:pt x="0" y="0"/>
                </a:lnTo>
                <a:close/>
              </a:path>
            </a:pathLst>
          </a:custGeom>
          <a:ln w="1308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object 69"/>
          <p:cNvSpPr/>
          <p:nvPr/>
        </p:nvSpPr>
        <p:spPr>
          <a:xfrm>
            <a:off x="8479266" y="4292961"/>
            <a:ext cx="1174670" cy="6605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object 70"/>
          <p:cNvSpPr/>
          <p:nvPr/>
        </p:nvSpPr>
        <p:spPr>
          <a:xfrm>
            <a:off x="8473512" y="4286954"/>
            <a:ext cx="1186186" cy="672556"/>
          </a:xfrm>
          <a:custGeom>
            <a:avLst/>
            <a:gdLst/>
            <a:ahLst/>
            <a:cxnLst/>
            <a:rect l="l" t="t" r="r" b="b"/>
            <a:pathLst>
              <a:path w="1308100" h="741679">
                <a:moveTo>
                  <a:pt x="0" y="0"/>
                </a:moveTo>
                <a:lnTo>
                  <a:pt x="1308100" y="0"/>
                </a:lnTo>
                <a:lnTo>
                  <a:pt x="1308100" y="741674"/>
                </a:lnTo>
                <a:lnTo>
                  <a:pt x="0" y="741674"/>
                </a:lnTo>
                <a:lnTo>
                  <a:pt x="0" y="0"/>
                </a:lnTo>
                <a:close/>
              </a:path>
            </a:pathLst>
          </a:custGeom>
          <a:ln w="131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object 71"/>
          <p:cNvSpPr/>
          <p:nvPr/>
        </p:nvSpPr>
        <p:spPr>
          <a:xfrm>
            <a:off x="2076166" y="5061586"/>
            <a:ext cx="1001924" cy="11169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object 72"/>
          <p:cNvSpPr/>
          <p:nvPr/>
        </p:nvSpPr>
        <p:spPr>
          <a:xfrm>
            <a:off x="2070407" y="5055585"/>
            <a:ext cx="1013441" cy="1129180"/>
          </a:xfrm>
          <a:custGeom>
            <a:avLst/>
            <a:gdLst/>
            <a:ahLst/>
            <a:cxnLst/>
            <a:rect l="l" t="t" r="r" b="b"/>
            <a:pathLst>
              <a:path w="1117600" h="1245234">
                <a:moveTo>
                  <a:pt x="0" y="0"/>
                </a:moveTo>
                <a:lnTo>
                  <a:pt x="1117600" y="0"/>
                </a:lnTo>
                <a:lnTo>
                  <a:pt x="1117600" y="1244954"/>
                </a:lnTo>
                <a:lnTo>
                  <a:pt x="0" y="1244954"/>
                </a:lnTo>
                <a:lnTo>
                  <a:pt x="0" y="0"/>
                </a:lnTo>
                <a:close/>
              </a:path>
            </a:pathLst>
          </a:custGeom>
          <a:ln w="1294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object 73"/>
          <p:cNvSpPr/>
          <p:nvPr/>
        </p:nvSpPr>
        <p:spPr>
          <a:xfrm>
            <a:off x="4540668" y="3224082"/>
            <a:ext cx="1531679" cy="9968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object 74"/>
          <p:cNvSpPr/>
          <p:nvPr/>
        </p:nvSpPr>
        <p:spPr>
          <a:xfrm>
            <a:off x="4534911" y="3218077"/>
            <a:ext cx="1543194" cy="1008834"/>
          </a:xfrm>
          <a:custGeom>
            <a:avLst/>
            <a:gdLst/>
            <a:ahLst/>
            <a:cxnLst/>
            <a:rect l="l" t="t" r="r" b="b"/>
            <a:pathLst>
              <a:path w="1701800" h="1112520">
                <a:moveTo>
                  <a:pt x="0" y="0"/>
                </a:moveTo>
                <a:lnTo>
                  <a:pt x="1701800" y="0"/>
                </a:lnTo>
                <a:lnTo>
                  <a:pt x="1701800" y="1112512"/>
                </a:lnTo>
                <a:lnTo>
                  <a:pt x="0" y="1112512"/>
                </a:lnTo>
                <a:lnTo>
                  <a:pt x="0" y="0"/>
                </a:lnTo>
                <a:close/>
              </a:path>
            </a:pathLst>
          </a:custGeom>
          <a:ln w="1308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object 75"/>
          <p:cNvSpPr/>
          <p:nvPr/>
        </p:nvSpPr>
        <p:spPr>
          <a:xfrm>
            <a:off x="5542604" y="4280946"/>
            <a:ext cx="1117076" cy="87671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object 76"/>
          <p:cNvSpPr/>
          <p:nvPr/>
        </p:nvSpPr>
        <p:spPr>
          <a:xfrm>
            <a:off x="5536835" y="4274945"/>
            <a:ext cx="1128605" cy="889064"/>
          </a:xfrm>
          <a:custGeom>
            <a:avLst/>
            <a:gdLst/>
            <a:ahLst/>
            <a:cxnLst/>
            <a:rect l="l" t="t" r="r" b="b"/>
            <a:pathLst>
              <a:path w="1244600" h="980439">
                <a:moveTo>
                  <a:pt x="0" y="0"/>
                </a:moveTo>
                <a:lnTo>
                  <a:pt x="1244600" y="0"/>
                </a:lnTo>
                <a:lnTo>
                  <a:pt x="1244600" y="980070"/>
                </a:lnTo>
                <a:lnTo>
                  <a:pt x="0" y="980070"/>
                </a:lnTo>
                <a:lnTo>
                  <a:pt x="0" y="0"/>
                </a:lnTo>
                <a:close/>
              </a:path>
            </a:pathLst>
          </a:custGeom>
          <a:ln w="1303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object 77"/>
          <p:cNvSpPr/>
          <p:nvPr/>
        </p:nvSpPr>
        <p:spPr>
          <a:xfrm>
            <a:off x="3250845" y="5469922"/>
            <a:ext cx="1001913" cy="7085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object 78"/>
          <p:cNvSpPr/>
          <p:nvPr/>
        </p:nvSpPr>
        <p:spPr>
          <a:xfrm>
            <a:off x="3245077" y="5463919"/>
            <a:ext cx="1013441" cy="720925"/>
          </a:xfrm>
          <a:custGeom>
            <a:avLst/>
            <a:gdLst/>
            <a:ahLst/>
            <a:cxnLst/>
            <a:rect l="l" t="t" r="r" b="b"/>
            <a:pathLst>
              <a:path w="1117600" h="795020">
                <a:moveTo>
                  <a:pt x="0" y="0"/>
                </a:moveTo>
                <a:lnTo>
                  <a:pt x="1117600" y="0"/>
                </a:lnTo>
                <a:lnTo>
                  <a:pt x="1117600" y="794651"/>
                </a:lnTo>
                <a:lnTo>
                  <a:pt x="0" y="794651"/>
                </a:lnTo>
                <a:lnTo>
                  <a:pt x="0" y="0"/>
                </a:lnTo>
                <a:close/>
              </a:path>
            </a:pathLst>
          </a:custGeom>
          <a:ln w="1306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object 79"/>
          <p:cNvSpPr/>
          <p:nvPr/>
        </p:nvSpPr>
        <p:spPr>
          <a:xfrm>
            <a:off x="7834349" y="3152024"/>
            <a:ext cx="1738974" cy="2762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object 80"/>
          <p:cNvSpPr/>
          <p:nvPr/>
        </p:nvSpPr>
        <p:spPr>
          <a:xfrm>
            <a:off x="7828595" y="3146019"/>
            <a:ext cx="1750489" cy="288485"/>
          </a:xfrm>
          <a:custGeom>
            <a:avLst/>
            <a:gdLst/>
            <a:ahLst/>
            <a:cxnLst/>
            <a:rect l="l" t="t" r="r" b="b"/>
            <a:pathLst>
              <a:path w="1930400" h="318135">
                <a:moveTo>
                  <a:pt x="0" y="0"/>
                </a:moveTo>
                <a:lnTo>
                  <a:pt x="1930400" y="0"/>
                </a:lnTo>
                <a:lnTo>
                  <a:pt x="1930400" y="317860"/>
                </a:lnTo>
                <a:lnTo>
                  <a:pt x="0" y="317860"/>
                </a:lnTo>
                <a:lnTo>
                  <a:pt x="0" y="0"/>
                </a:lnTo>
                <a:close/>
              </a:path>
            </a:pathLst>
          </a:custGeom>
          <a:ln w="1322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object 81"/>
          <p:cNvSpPr/>
          <p:nvPr/>
        </p:nvSpPr>
        <p:spPr>
          <a:xfrm>
            <a:off x="8485028" y="4046758"/>
            <a:ext cx="1151637" cy="204416"/>
          </a:xfrm>
          <a:custGeom>
            <a:avLst/>
            <a:gdLst/>
            <a:ahLst/>
            <a:cxnLst/>
            <a:rect l="l" t="t" r="r" b="b"/>
            <a:pathLst>
              <a:path w="1270000" h="225425">
                <a:moveTo>
                  <a:pt x="0" y="0"/>
                </a:moveTo>
                <a:lnTo>
                  <a:pt x="1270000" y="0"/>
                </a:lnTo>
                <a:lnTo>
                  <a:pt x="12700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object 82"/>
          <p:cNvSpPr/>
          <p:nvPr/>
        </p:nvSpPr>
        <p:spPr>
          <a:xfrm>
            <a:off x="8485028" y="4046758"/>
            <a:ext cx="1151637" cy="204416"/>
          </a:xfrm>
          <a:custGeom>
            <a:avLst/>
            <a:gdLst/>
            <a:ahLst/>
            <a:cxnLst/>
            <a:rect l="l" t="t" r="r" b="b"/>
            <a:pathLst>
              <a:path w="1270000" h="225425">
                <a:moveTo>
                  <a:pt x="0" y="0"/>
                </a:moveTo>
                <a:lnTo>
                  <a:pt x="1270000" y="0"/>
                </a:lnTo>
                <a:lnTo>
                  <a:pt x="12700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object 83"/>
          <p:cNvSpPr/>
          <p:nvPr/>
        </p:nvSpPr>
        <p:spPr>
          <a:xfrm>
            <a:off x="8485028" y="4046758"/>
            <a:ext cx="1151637" cy="204416"/>
          </a:xfrm>
          <a:custGeom>
            <a:avLst/>
            <a:gdLst/>
            <a:ahLst/>
            <a:cxnLst/>
            <a:rect l="l" t="t" r="r" b="b"/>
            <a:pathLst>
              <a:path w="1270000" h="225425">
                <a:moveTo>
                  <a:pt x="0" y="0"/>
                </a:moveTo>
                <a:lnTo>
                  <a:pt x="1270000" y="0"/>
                </a:lnTo>
                <a:lnTo>
                  <a:pt x="12700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object 84"/>
          <p:cNvSpPr txBox="1"/>
          <p:nvPr/>
        </p:nvSpPr>
        <p:spPr>
          <a:xfrm>
            <a:off x="8758194" y="4041706"/>
            <a:ext cx="575243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68" dirty="0">
                <a:solidFill>
                  <a:srgbClr val="FFFFFF"/>
                </a:solidFill>
                <a:latin typeface="Arial"/>
                <a:cs typeface="Arial"/>
              </a:rPr>
              <a:t>Carousel</a:t>
            </a:r>
            <a:endParaRPr sz="1134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081924" y="4815387"/>
            <a:ext cx="1001924" cy="204416"/>
          </a:xfrm>
          <a:custGeom>
            <a:avLst/>
            <a:gdLst/>
            <a:ahLst/>
            <a:cxnLst/>
            <a:rect l="l" t="t" r="r" b="b"/>
            <a:pathLst>
              <a:path w="1104900" h="225425">
                <a:moveTo>
                  <a:pt x="0" y="0"/>
                </a:moveTo>
                <a:lnTo>
                  <a:pt x="1104900" y="0"/>
                </a:lnTo>
                <a:lnTo>
                  <a:pt x="1104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object 86"/>
          <p:cNvSpPr/>
          <p:nvPr/>
        </p:nvSpPr>
        <p:spPr>
          <a:xfrm>
            <a:off x="2081924" y="4815387"/>
            <a:ext cx="1001924" cy="204416"/>
          </a:xfrm>
          <a:custGeom>
            <a:avLst/>
            <a:gdLst/>
            <a:ahLst/>
            <a:cxnLst/>
            <a:rect l="l" t="t" r="r" b="b"/>
            <a:pathLst>
              <a:path w="1104900" h="225425">
                <a:moveTo>
                  <a:pt x="0" y="0"/>
                </a:moveTo>
                <a:lnTo>
                  <a:pt x="1104900" y="0"/>
                </a:lnTo>
                <a:lnTo>
                  <a:pt x="1104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object 87"/>
          <p:cNvSpPr/>
          <p:nvPr/>
        </p:nvSpPr>
        <p:spPr>
          <a:xfrm>
            <a:off x="2081924" y="4815387"/>
            <a:ext cx="1001924" cy="204416"/>
          </a:xfrm>
          <a:custGeom>
            <a:avLst/>
            <a:gdLst/>
            <a:ahLst/>
            <a:cxnLst/>
            <a:rect l="l" t="t" r="r" b="b"/>
            <a:pathLst>
              <a:path w="1104900" h="225425">
                <a:moveTo>
                  <a:pt x="0" y="0"/>
                </a:moveTo>
                <a:lnTo>
                  <a:pt x="1104900" y="0"/>
                </a:lnTo>
                <a:lnTo>
                  <a:pt x="1104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object 88"/>
          <p:cNvSpPr txBox="1"/>
          <p:nvPr/>
        </p:nvSpPr>
        <p:spPr>
          <a:xfrm>
            <a:off x="2358388" y="4808569"/>
            <a:ext cx="441076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34" b="1" spc="-2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34" b="1" spc="-23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134" b="1" spc="-8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34" b="1" spc="-36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134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845853" y="2917831"/>
            <a:ext cx="806146" cy="216508"/>
          </a:xfrm>
          <a:custGeom>
            <a:avLst/>
            <a:gdLst/>
            <a:ahLst/>
            <a:cxnLst/>
            <a:rect l="l" t="t" r="r" b="b"/>
            <a:pathLst>
              <a:path w="889000" h="238760">
                <a:moveTo>
                  <a:pt x="0" y="0"/>
                </a:moveTo>
                <a:lnTo>
                  <a:pt x="889000" y="0"/>
                </a:lnTo>
                <a:lnTo>
                  <a:pt x="8890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object 90"/>
          <p:cNvSpPr/>
          <p:nvPr/>
        </p:nvSpPr>
        <p:spPr>
          <a:xfrm>
            <a:off x="4845853" y="2917832"/>
            <a:ext cx="806146" cy="216508"/>
          </a:xfrm>
          <a:custGeom>
            <a:avLst/>
            <a:gdLst/>
            <a:ahLst/>
            <a:cxnLst/>
            <a:rect l="l" t="t" r="r" b="b"/>
            <a:pathLst>
              <a:path w="889000" h="238760">
                <a:moveTo>
                  <a:pt x="0" y="0"/>
                </a:moveTo>
                <a:lnTo>
                  <a:pt x="889000" y="0"/>
                </a:lnTo>
                <a:lnTo>
                  <a:pt x="8890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object 91"/>
          <p:cNvSpPr/>
          <p:nvPr/>
        </p:nvSpPr>
        <p:spPr>
          <a:xfrm>
            <a:off x="4845853" y="2917831"/>
            <a:ext cx="806146" cy="216508"/>
          </a:xfrm>
          <a:custGeom>
            <a:avLst/>
            <a:gdLst/>
            <a:ahLst/>
            <a:cxnLst/>
            <a:rect l="l" t="t" r="r" b="b"/>
            <a:pathLst>
              <a:path w="889000" h="238760">
                <a:moveTo>
                  <a:pt x="0" y="0"/>
                </a:moveTo>
                <a:lnTo>
                  <a:pt x="889000" y="0"/>
                </a:lnTo>
                <a:lnTo>
                  <a:pt x="8890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object 92"/>
          <p:cNvSpPr txBox="1"/>
          <p:nvPr/>
        </p:nvSpPr>
        <p:spPr>
          <a:xfrm>
            <a:off x="4887183" y="2916970"/>
            <a:ext cx="702499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50" dirty="0">
                <a:solidFill>
                  <a:srgbClr val="FFFFFF"/>
                </a:solidFill>
                <a:latin typeface="Arial"/>
                <a:cs typeface="Arial"/>
              </a:rPr>
              <a:t>Pagination</a:t>
            </a:r>
            <a:endParaRPr sz="1134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840111" y="2881802"/>
            <a:ext cx="806146" cy="216508"/>
          </a:xfrm>
          <a:custGeom>
            <a:avLst/>
            <a:gdLst/>
            <a:ahLst/>
            <a:cxnLst/>
            <a:rect l="l" t="t" r="r" b="b"/>
            <a:pathLst>
              <a:path w="889000" h="238760">
                <a:moveTo>
                  <a:pt x="0" y="0"/>
                </a:moveTo>
                <a:lnTo>
                  <a:pt x="889000" y="0"/>
                </a:lnTo>
                <a:lnTo>
                  <a:pt x="8890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object 94"/>
          <p:cNvSpPr/>
          <p:nvPr/>
        </p:nvSpPr>
        <p:spPr>
          <a:xfrm>
            <a:off x="7840111" y="2881802"/>
            <a:ext cx="806146" cy="216508"/>
          </a:xfrm>
          <a:custGeom>
            <a:avLst/>
            <a:gdLst/>
            <a:ahLst/>
            <a:cxnLst/>
            <a:rect l="l" t="t" r="r" b="b"/>
            <a:pathLst>
              <a:path w="889000" h="238760">
                <a:moveTo>
                  <a:pt x="0" y="0"/>
                </a:moveTo>
                <a:lnTo>
                  <a:pt x="889000" y="0"/>
                </a:lnTo>
                <a:lnTo>
                  <a:pt x="8890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object 95"/>
          <p:cNvSpPr/>
          <p:nvPr/>
        </p:nvSpPr>
        <p:spPr>
          <a:xfrm>
            <a:off x="7840111" y="2881802"/>
            <a:ext cx="806146" cy="216508"/>
          </a:xfrm>
          <a:custGeom>
            <a:avLst/>
            <a:gdLst/>
            <a:ahLst/>
            <a:cxnLst/>
            <a:rect l="l" t="t" r="r" b="b"/>
            <a:pathLst>
              <a:path w="889000" h="238760">
                <a:moveTo>
                  <a:pt x="0" y="0"/>
                </a:moveTo>
                <a:lnTo>
                  <a:pt x="889000" y="0"/>
                </a:lnTo>
                <a:lnTo>
                  <a:pt x="8890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object 96"/>
          <p:cNvSpPr txBox="1"/>
          <p:nvPr/>
        </p:nvSpPr>
        <p:spPr>
          <a:xfrm>
            <a:off x="8077506" y="2885047"/>
            <a:ext cx="312094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12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34" b="1" spc="-2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34" b="1" spc="-63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34" b="1" spc="-17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34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256594" y="5223723"/>
            <a:ext cx="1001924" cy="204416"/>
          </a:xfrm>
          <a:custGeom>
            <a:avLst/>
            <a:gdLst/>
            <a:ahLst/>
            <a:cxnLst/>
            <a:rect l="l" t="t" r="r" b="b"/>
            <a:pathLst>
              <a:path w="1104900" h="225425">
                <a:moveTo>
                  <a:pt x="0" y="0"/>
                </a:moveTo>
                <a:lnTo>
                  <a:pt x="1104900" y="0"/>
                </a:lnTo>
                <a:lnTo>
                  <a:pt x="1104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object 98"/>
          <p:cNvSpPr/>
          <p:nvPr/>
        </p:nvSpPr>
        <p:spPr>
          <a:xfrm>
            <a:off x="3256594" y="5223723"/>
            <a:ext cx="1001924" cy="204416"/>
          </a:xfrm>
          <a:custGeom>
            <a:avLst/>
            <a:gdLst/>
            <a:ahLst/>
            <a:cxnLst/>
            <a:rect l="l" t="t" r="r" b="b"/>
            <a:pathLst>
              <a:path w="1104900" h="225425">
                <a:moveTo>
                  <a:pt x="0" y="0"/>
                </a:moveTo>
                <a:lnTo>
                  <a:pt x="1104900" y="0"/>
                </a:lnTo>
                <a:lnTo>
                  <a:pt x="1104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object 99"/>
          <p:cNvSpPr/>
          <p:nvPr/>
        </p:nvSpPr>
        <p:spPr>
          <a:xfrm>
            <a:off x="3256594" y="5223723"/>
            <a:ext cx="1001924" cy="204416"/>
          </a:xfrm>
          <a:custGeom>
            <a:avLst/>
            <a:gdLst/>
            <a:ahLst/>
            <a:cxnLst/>
            <a:rect l="l" t="t" r="r" b="b"/>
            <a:pathLst>
              <a:path w="1104900" h="225425">
                <a:moveTo>
                  <a:pt x="0" y="0"/>
                </a:moveTo>
                <a:lnTo>
                  <a:pt x="1104900" y="0"/>
                </a:lnTo>
                <a:lnTo>
                  <a:pt x="11049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2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object 100"/>
          <p:cNvSpPr txBox="1"/>
          <p:nvPr/>
        </p:nvSpPr>
        <p:spPr>
          <a:xfrm>
            <a:off x="3371479" y="5217562"/>
            <a:ext cx="764110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82" dirty="0">
                <a:solidFill>
                  <a:srgbClr val="FFFFFF"/>
                </a:solidFill>
                <a:latin typeface="Arial"/>
                <a:cs typeface="Arial"/>
              </a:rPr>
              <a:t>Progressbar</a:t>
            </a:r>
            <a:endParaRPr sz="1134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548352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object 102"/>
          <p:cNvSpPr/>
          <p:nvPr/>
        </p:nvSpPr>
        <p:spPr>
          <a:xfrm>
            <a:off x="5548352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object 103"/>
          <p:cNvSpPr/>
          <p:nvPr/>
        </p:nvSpPr>
        <p:spPr>
          <a:xfrm>
            <a:off x="4367922" y="4280951"/>
            <a:ext cx="1117088" cy="5164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object 104"/>
          <p:cNvSpPr/>
          <p:nvPr/>
        </p:nvSpPr>
        <p:spPr>
          <a:xfrm>
            <a:off x="4362165" y="4274944"/>
            <a:ext cx="1128605" cy="528602"/>
          </a:xfrm>
          <a:custGeom>
            <a:avLst/>
            <a:gdLst/>
            <a:ahLst/>
            <a:cxnLst/>
            <a:rect l="l" t="t" r="r" b="b"/>
            <a:pathLst>
              <a:path w="1244600" h="582929">
                <a:moveTo>
                  <a:pt x="0" y="0"/>
                </a:moveTo>
                <a:lnTo>
                  <a:pt x="1244600" y="0"/>
                </a:lnTo>
                <a:lnTo>
                  <a:pt x="1244600" y="582744"/>
                </a:lnTo>
                <a:lnTo>
                  <a:pt x="0" y="582744"/>
                </a:lnTo>
                <a:lnTo>
                  <a:pt x="0" y="0"/>
                </a:lnTo>
                <a:close/>
              </a:path>
            </a:pathLst>
          </a:custGeom>
          <a:ln w="13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object 105"/>
          <p:cNvSpPr/>
          <p:nvPr/>
        </p:nvSpPr>
        <p:spPr>
          <a:xfrm>
            <a:off x="4373682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object 106"/>
          <p:cNvSpPr/>
          <p:nvPr/>
        </p:nvSpPr>
        <p:spPr>
          <a:xfrm>
            <a:off x="4373682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object 107"/>
          <p:cNvSpPr/>
          <p:nvPr/>
        </p:nvSpPr>
        <p:spPr>
          <a:xfrm>
            <a:off x="4373682" y="4034747"/>
            <a:ext cx="1117088" cy="216508"/>
          </a:xfrm>
          <a:custGeom>
            <a:avLst/>
            <a:gdLst/>
            <a:ahLst/>
            <a:cxnLst/>
            <a:rect l="l" t="t" r="r" b="b"/>
            <a:pathLst>
              <a:path w="1231900" h="238760">
                <a:moveTo>
                  <a:pt x="0" y="0"/>
                </a:moveTo>
                <a:lnTo>
                  <a:pt x="1231900" y="0"/>
                </a:lnTo>
                <a:lnTo>
                  <a:pt x="12319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object 108"/>
          <p:cNvSpPr txBox="1"/>
          <p:nvPr/>
        </p:nvSpPr>
        <p:spPr>
          <a:xfrm>
            <a:off x="4555881" y="4034265"/>
            <a:ext cx="341460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5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34" b="1" spc="-32" dirty="0">
                <a:solidFill>
                  <a:srgbClr val="FFFFFF"/>
                </a:solidFill>
                <a:latin typeface="Arial"/>
                <a:cs typeface="Arial"/>
              </a:rPr>
              <a:t>ime</a:t>
            </a:r>
            <a:endParaRPr sz="1134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005171" y="3728495"/>
            <a:ext cx="2591184" cy="2762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object 110"/>
          <p:cNvSpPr/>
          <p:nvPr/>
        </p:nvSpPr>
        <p:spPr>
          <a:xfrm>
            <a:off x="6999415" y="3722492"/>
            <a:ext cx="2602700" cy="288485"/>
          </a:xfrm>
          <a:custGeom>
            <a:avLst/>
            <a:gdLst/>
            <a:ahLst/>
            <a:cxnLst/>
            <a:rect l="l" t="t" r="r" b="b"/>
            <a:pathLst>
              <a:path w="2870200" h="318135">
                <a:moveTo>
                  <a:pt x="0" y="0"/>
                </a:moveTo>
                <a:lnTo>
                  <a:pt x="2870200" y="0"/>
                </a:lnTo>
                <a:lnTo>
                  <a:pt x="2870200" y="317860"/>
                </a:lnTo>
                <a:lnTo>
                  <a:pt x="0" y="317860"/>
                </a:lnTo>
                <a:lnTo>
                  <a:pt x="0" y="0"/>
                </a:lnTo>
                <a:close/>
              </a:path>
            </a:pathLst>
          </a:custGeom>
          <a:ln w="1323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object 111"/>
          <p:cNvSpPr/>
          <p:nvPr/>
        </p:nvSpPr>
        <p:spPr>
          <a:xfrm>
            <a:off x="7010931" y="3482294"/>
            <a:ext cx="1174670" cy="216508"/>
          </a:xfrm>
          <a:custGeom>
            <a:avLst/>
            <a:gdLst/>
            <a:ahLst/>
            <a:cxnLst/>
            <a:rect l="l" t="t" r="r" b="b"/>
            <a:pathLst>
              <a:path w="1295400" h="238760">
                <a:moveTo>
                  <a:pt x="0" y="0"/>
                </a:moveTo>
                <a:lnTo>
                  <a:pt x="1295400" y="0"/>
                </a:lnTo>
                <a:lnTo>
                  <a:pt x="12954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object 112"/>
          <p:cNvSpPr/>
          <p:nvPr/>
        </p:nvSpPr>
        <p:spPr>
          <a:xfrm>
            <a:off x="7543977" y="3482294"/>
            <a:ext cx="642038" cy="216508"/>
          </a:xfrm>
          <a:custGeom>
            <a:avLst/>
            <a:gdLst/>
            <a:ahLst/>
            <a:cxnLst/>
            <a:rect l="l" t="t" r="r" b="b"/>
            <a:pathLst>
              <a:path w="708025" h="238760">
                <a:moveTo>
                  <a:pt x="0" y="0"/>
                </a:moveTo>
                <a:lnTo>
                  <a:pt x="707570" y="0"/>
                </a:lnTo>
                <a:lnTo>
                  <a:pt x="70757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3" name="object 113"/>
          <p:cNvSpPr/>
          <p:nvPr/>
        </p:nvSpPr>
        <p:spPr>
          <a:xfrm>
            <a:off x="7010931" y="3482294"/>
            <a:ext cx="1174670" cy="216508"/>
          </a:xfrm>
          <a:custGeom>
            <a:avLst/>
            <a:gdLst/>
            <a:ahLst/>
            <a:cxnLst/>
            <a:rect l="l" t="t" r="r" b="b"/>
            <a:pathLst>
              <a:path w="1295400" h="238760">
                <a:moveTo>
                  <a:pt x="0" y="0"/>
                </a:moveTo>
                <a:lnTo>
                  <a:pt x="1295400" y="0"/>
                </a:lnTo>
                <a:lnTo>
                  <a:pt x="1295400" y="238395"/>
                </a:lnTo>
                <a:lnTo>
                  <a:pt x="0" y="238395"/>
                </a:lnTo>
                <a:lnTo>
                  <a:pt x="0" y="0"/>
                </a:lnTo>
                <a:close/>
              </a:path>
            </a:pathLst>
          </a:custGeom>
          <a:ln w="1322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4" name="object 114"/>
          <p:cNvSpPr txBox="1"/>
          <p:nvPr/>
        </p:nvSpPr>
        <p:spPr>
          <a:xfrm>
            <a:off x="7520367" y="3479338"/>
            <a:ext cx="302881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45" dirty="0">
                <a:solidFill>
                  <a:srgbClr val="FFFFFF"/>
                </a:solidFill>
                <a:latin typeface="Arial"/>
                <a:cs typeface="Arial"/>
              </a:rPr>
              <a:t>oltip</a:t>
            </a:r>
            <a:endParaRPr sz="1134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717262" y="4292961"/>
            <a:ext cx="1704423" cy="6605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object 116"/>
          <p:cNvSpPr/>
          <p:nvPr/>
        </p:nvSpPr>
        <p:spPr>
          <a:xfrm>
            <a:off x="6711505" y="4286954"/>
            <a:ext cx="1715940" cy="672556"/>
          </a:xfrm>
          <a:custGeom>
            <a:avLst/>
            <a:gdLst/>
            <a:ahLst/>
            <a:cxnLst/>
            <a:rect l="l" t="t" r="r" b="b"/>
            <a:pathLst>
              <a:path w="1892300" h="741679">
                <a:moveTo>
                  <a:pt x="0" y="0"/>
                </a:moveTo>
                <a:lnTo>
                  <a:pt x="1892300" y="0"/>
                </a:lnTo>
                <a:lnTo>
                  <a:pt x="1892300" y="741674"/>
                </a:lnTo>
                <a:lnTo>
                  <a:pt x="0" y="741674"/>
                </a:lnTo>
                <a:lnTo>
                  <a:pt x="0" y="0"/>
                </a:lnTo>
                <a:close/>
              </a:path>
            </a:pathLst>
          </a:custGeom>
          <a:ln w="1317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object 117"/>
          <p:cNvSpPr/>
          <p:nvPr/>
        </p:nvSpPr>
        <p:spPr>
          <a:xfrm>
            <a:off x="6723022" y="4046758"/>
            <a:ext cx="1704423" cy="204416"/>
          </a:xfrm>
          <a:custGeom>
            <a:avLst/>
            <a:gdLst/>
            <a:ahLst/>
            <a:cxnLst/>
            <a:rect l="l" t="t" r="r" b="b"/>
            <a:pathLst>
              <a:path w="1879600" h="225425">
                <a:moveTo>
                  <a:pt x="0" y="0"/>
                </a:moveTo>
                <a:lnTo>
                  <a:pt x="1879600" y="0"/>
                </a:lnTo>
                <a:lnTo>
                  <a:pt x="18796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3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8" name="object 118"/>
          <p:cNvSpPr/>
          <p:nvPr/>
        </p:nvSpPr>
        <p:spPr>
          <a:xfrm>
            <a:off x="6723022" y="4046758"/>
            <a:ext cx="1704423" cy="204416"/>
          </a:xfrm>
          <a:custGeom>
            <a:avLst/>
            <a:gdLst/>
            <a:ahLst/>
            <a:cxnLst/>
            <a:rect l="l" t="t" r="r" b="b"/>
            <a:pathLst>
              <a:path w="1879600" h="225425">
                <a:moveTo>
                  <a:pt x="0" y="0"/>
                </a:moveTo>
                <a:lnTo>
                  <a:pt x="1879600" y="0"/>
                </a:lnTo>
                <a:lnTo>
                  <a:pt x="18796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object 119"/>
          <p:cNvSpPr/>
          <p:nvPr/>
        </p:nvSpPr>
        <p:spPr>
          <a:xfrm>
            <a:off x="6723022" y="4046758"/>
            <a:ext cx="1704423" cy="204416"/>
          </a:xfrm>
          <a:custGeom>
            <a:avLst/>
            <a:gdLst/>
            <a:ahLst/>
            <a:cxnLst/>
            <a:rect l="l" t="t" r="r" b="b"/>
            <a:pathLst>
              <a:path w="1879600" h="225425">
                <a:moveTo>
                  <a:pt x="0" y="0"/>
                </a:moveTo>
                <a:lnTo>
                  <a:pt x="1879600" y="0"/>
                </a:lnTo>
                <a:lnTo>
                  <a:pt x="1879600" y="225151"/>
                </a:lnTo>
                <a:lnTo>
                  <a:pt x="0" y="225151"/>
                </a:lnTo>
                <a:lnTo>
                  <a:pt x="0" y="0"/>
                </a:lnTo>
                <a:close/>
              </a:path>
            </a:pathLst>
          </a:custGeom>
          <a:ln w="1323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object 120"/>
          <p:cNvSpPr txBox="1"/>
          <p:nvPr/>
        </p:nvSpPr>
        <p:spPr>
          <a:xfrm>
            <a:off x="4869875" y="3173924"/>
            <a:ext cx="2720743" cy="1074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88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997">
              <a:latin typeface="Times New Roman"/>
              <a:cs typeface="Times New Roman"/>
            </a:endParaRPr>
          </a:p>
          <a:p>
            <a:pPr marR="51248" algn="r"/>
            <a:r>
              <a:rPr sz="1134" b="1" spc="-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34" b="1" spc="-6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13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88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1542">
              <a:latin typeface="Times New Roman"/>
              <a:cs typeface="Times New Roman"/>
            </a:endParaRPr>
          </a:p>
          <a:p>
            <a:pPr marL="19578">
              <a:tabLst>
                <a:tab pos="975436" algn="l"/>
                <a:tab pos="2506536" algn="l"/>
              </a:tabLst>
            </a:pPr>
            <a:r>
              <a:rPr sz="1700" b="1" spc="-94" baseline="22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74" baseline="2222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136" baseline="2222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1700" b="1" baseline="22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74" baseline="22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baseline="222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326" baseline="22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22" baseline="2222" dirty="0">
                <a:solidFill>
                  <a:srgbClr val="FFFFFF"/>
                </a:solidFill>
                <a:latin typeface="Arial"/>
                <a:cs typeface="Arial"/>
              </a:rPr>
              <a:t>opo</a:t>
            </a:r>
            <a:r>
              <a:rPr sz="1700" b="1" spc="-54" baseline="2222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baseline="22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74" baseline="22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baseline="222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134" b="1" spc="136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34" b="1" spc="-4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34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583892" y="4041706"/>
            <a:ext cx="184262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63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endParaRPr sz="1134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542592" y="5469922"/>
            <a:ext cx="1255285" cy="72059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object 123"/>
          <p:cNvSpPr/>
          <p:nvPr/>
        </p:nvSpPr>
        <p:spPr>
          <a:xfrm>
            <a:off x="5536836" y="5463920"/>
            <a:ext cx="1266801" cy="733017"/>
          </a:xfrm>
          <a:custGeom>
            <a:avLst/>
            <a:gdLst/>
            <a:ahLst/>
            <a:cxnLst/>
            <a:rect l="l" t="t" r="r" b="b"/>
            <a:pathLst>
              <a:path w="1397000" h="808354">
                <a:moveTo>
                  <a:pt x="0" y="0"/>
                </a:moveTo>
                <a:lnTo>
                  <a:pt x="1397000" y="0"/>
                </a:lnTo>
                <a:lnTo>
                  <a:pt x="1397000" y="807895"/>
                </a:lnTo>
                <a:lnTo>
                  <a:pt x="0" y="807895"/>
                </a:lnTo>
                <a:lnTo>
                  <a:pt x="0" y="0"/>
                </a:lnTo>
                <a:close/>
              </a:path>
            </a:pathLst>
          </a:custGeom>
          <a:ln w="131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object 124"/>
          <p:cNvSpPr txBox="1"/>
          <p:nvPr/>
        </p:nvSpPr>
        <p:spPr>
          <a:xfrm>
            <a:off x="5559868" y="5211713"/>
            <a:ext cx="2257209" cy="166712"/>
          </a:xfrm>
          <a:prstGeom prst="rect">
            <a:avLst/>
          </a:prstGeom>
          <a:solidFill>
            <a:srgbClr val="099BDD"/>
          </a:solidFill>
          <a:ln w="1324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0941" algn="ctr">
              <a:lnSpc>
                <a:spcPts val="1270"/>
              </a:lnSpc>
            </a:pPr>
            <a:r>
              <a:rPr sz="1134" b="1" spc="-68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1134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924557" y="5469921"/>
            <a:ext cx="898277" cy="70858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6" name="object 126"/>
          <p:cNvSpPr/>
          <p:nvPr/>
        </p:nvSpPr>
        <p:spPr>
          <a:xfrm>
            <a:off x="6918801" y="5463919"/>
            <a:ext cx="909793" cy="720925"/>
          </a:xfrm>
          <a:custGeom>
            <a:avLst/>
            <a:gdLst/>
            <a:ahLst/>
            <a:cxnLst/>
            <a:rect l="l" t="t" r="r" b="b"/>
            <a:pathLst>
              <a:path w="1003300" h="795020">
                <a:moveTo>
                  <a:pt x="0" y="0"/>
                </a:moveTo>
                <a:lnTo>
                  <a:pt x="1003300" y="0"/>
                </a:lnTo>
                <a:lnTo>
                  <a:pt x="1003300" y="794651"/>
                </a:lnTo>
                <a:lnTo>
                  <a:pt x="0" y="794651"/>
                </a:lnTo>
                <a:lnTo>
                  <a:pt x="0" y="0"/>
                </a:lnTo>
                <a:close/>
              </a:path>
            </a:pathLst>
          </a:custGeom>
          <a:ln w="1303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7" name="object 127"/>
          <p:cNvSpPr/>
          <p:nvPr/>
        </p:nvSpPr>
        <p:spPr>
          <a:xfrm>
            <a:off x="7949513" y="5061584"/>
            <a:ext cx="1681390" cy="91275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object 128"/>
          <p:cNvSpPr/>
          <p:nvPr/>
        </p:nvSpPr>
        <p:spPr>
          <a:xfrm>
            <a:off x="7943758" y="5055584"/>
            <a:ext cx="1692907" cy="924765"/>
          </a:xfrm>
          <a:custGeom>
            <a:avLst/>
            <a:gdLst/>
            <a:ahLst/>
            <a:cxnLst/>
            <a:rect l="l" t="t" r="r" b="b"/>
            <a:pathLst>
              <a:path w="1866900" h="1019809">
                <a:moveTo>
                  <a:pt x="0" y="0"/>
                </a:moveTo>
                <a:lnTo>
                  <a:pt x="1866900" y="0"/>
                </a:lnTo>
                <a:lnTo>
                  <a:pt x="1866900" y="1019803"/>
                </a:lnTo>
                <a:lnTo>
                  <a:pt x="0" y="1019803"/>
                </a:lnTo>
                <a:lnTo>
                  <a:pt x="0" y="0"/>
                </a:lnTo>
                <a:close/>
              </a:path>
            </a:pathLst>
          </a:custGeom>
          <a:ln w="13119">
            <a:solidFill>
              <a:srgbClr val="82828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object 129"/>
          <p:cNvSpPr/>
          <p:nvPr/>
        </p:nvSpPr>
        <p:spPr>
          <a:xfrm>
            <a:off x="4869874" y="3173924"/>
            <a:ext cx="2674102" cy="962193"/>
          </a:xfrm>
          <a:custGeom>
            <a:avLst/>
            <a:gdLst/>
            <a:ahLst/>
            <a:cxnLst/>
            <a:rect l="l" t="t" r="r" b="b"/>
            <a:pathLst>
              <a:path w="2948940" h="1061085">
                <a:moveTo>
                  <a:pt x="0" y="1060691"/>
                </a:moveTo>
                <a:lnTo>
                  <a:pt x="2948940" y="1060691"/>
                </a:lnTo>
                <a:lnTo>
                  <a:pt x="2948940" y="0"/>
                </a:lnTo>
                <a:lnTo>
                  <a:pt x="0" y="0"/>
                </a:lnTo>
                <a:lnTo>
                  <a:pt x="0" y="10606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0" name="object 130"/>
          <p:cNvSpPr/>
          <p:nvPr/>
        </p:nvSpPr>
        <p:spPr>
          <a:xfrm>
            <a:off x="4946907" y="4046519"/>
            <a:ext cx="2522086" cy="2756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1" name="object 131"/>
          <p:cNvSpPr/>
          <p:nvPr/>
        </p:nvSpPr>
        <p:spPr>
          <a:xfrm>
            <a:off x="4969940" y="3274922"/>
            <a:ext cx="2476020" cy="7831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object 132"/>
          <p:cNvSpPr/>
          <p:nvPr/>
        </p:nvSpPr>
        <p:spPr>
          <a:xfrm>
            <a:off x="4964182" y="3269163"/>
            <a:ext cx="2487537" cy="794630"/>
          </a:xfrm>
          <a:custGeom>
            <a:avLst/>
            <a:gdLst/>
            <a:ahLst/>
            <a:cxnLst/>
            <a:rect l="l" t="t" r="r" b="b"/>
            <a:pathLst>
              <a:path w="2743200" h="876300">
                <a:moveTo>
                  <a:pt x="80251" y="0"/>
                </a:moveTo>
                <a:lnTo>
                  <a:pt x="2662961" y="0"/>
                </a:lnTo>
                <a:lnTo>
                  <a:pt x="2678861" y="1600"/>
                </a:lnTo>
                <a:lnTo>
                  <a:pt x="2719628" y="23571"/>
                </a:lnTo>
                <a:lnTo>
                  <a:pt x="2741599" y="64338"/>
                </a:lnTo>
                <a:lnTo>
                  <a:pt x="2743200" y="80251"/>
                </a:lnTo>
                <a:lnTo>
                  <a:pt x="2743200" y="796048"/>
                </a:lnTo>
                <a:lnTo>
                  <a:pt x="2729471" y="840790"/>
                </a:lnTo>
                <a:lnTo>
                  <a:pt x="2694000" y="870000"/>
                </a:lnTo>
                <a:lnTo>
                  <a:pt x="2662961" y="876300"/>
                </a:lnTo>
                <a:lnTo>
                  <a:pt x="80251" y="876300"/>
                </a:lnTo>
                <a:lnTo>
                  <a:pt x="35509" y="862558"/>
                </a:lnTo>
                <a:lnTo>
                  <a:pt x="6311" y="827100"/>
                </a:lnTo>
                <a:lnTo>
                  <a:pt x="0" y="796048"/>
                </a:lnTo>
                <a:lnTo>
                  <a:pt x="0" y="80251"/>
                </a:lnTo>
                <a:lnTo>
                  <a:pt x="13741" y="35509"/>
                </a:lnTo>
                <a:lnTo>
                  <a:pt x="49199" y="6299"/>
                </a:lnTo>
                <a:lnTo>
                  <a:pt x="80251" y="0"/>
                </a:lnTo>
                <a:close/>
              </a:path>
            </a:pathLst>
          </a:custGeom>
          <a:ln w="1270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object 133"/>
          <p:cNvSpPr/>
          <p:nvPr/>
        </p:nvSpPr>
        <p:spPr>
          <a:xfrm>
            <a:off x="4883913" y="4135759"/>
            <a:ext cx="2649342" cy="908065"/>
          </a:xfrm>
          <a:custGeom>
            <a:avLst/>
            <a:gdLst/>
            <a:ahLst/>
            <a:cxnLst/>
            <a:rect l="l" t="t" r="r" b="b"/>
            <a:pathLst>
              <a:path w="2921634" h="1001395">
                <a:moveTo>
                  <a:pt x="0" y="0"/>
                </a:moveTo>
                <a:lnTo>
                  <a:pt x="2921507" y="0"/>
                </a:lnTo>
                <a:lnTo>
                  <a:pt x="2921507" y="1001268"/>
                </a:lnTo>
                <a:lnTo>
                  <a:pt x="0" y="10012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object 134"/>
          <p:cNvSpPr/>
          <p:nvPr/>
        </p:nvSpPr>
        <p:spPr>
          <a:xfrm>
            <a:off x="4946907" y="4948240"/>
            <a:ext cx="2522086" cy="210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object 135"/>
          <p:cNvSpPr/>
          <p:nvPr/>
        </p:nvSpPr>
        <p:spPr>
          <a:xfrm>
            <a:off x="4969940" y="4222708"/>
            <a:ext cx="2476020" cy="7370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object 136"/>
          <p:cNvSpPr/>
          <p:nvPr/>
        </p:nvSpPr>
        <p:spPr>
          <a:xfrm>
            <a:off x="4964182" y="4216950"/>
            <a:ext cx="2487537" cy="748564"/>
          </a:xfrm>
          <a:custGeom>
            <a:avLst/>
            <a:gdLst/>
            <a:ahLst/>
            <a:cxnLst/>
            <a:rect l="l" t="t" r="r" b="b"/>
            <a:pathLst>
              <a:path w="2743200" h="825500">
                <a:moveTo>
                  <a:pt x="75882" y="0"/>
                </a:moveTo>
                <a:lnTo>
                  <a:pt x="2667317" y="0"/>
                </a:lnTo>
                <a:lnTo>
                  <a:pt x="2682354" y="1511"/>
                </a:lnTo>
                <a:lnTo>
                  <a:pt x="2720962" y="22237"/>
                </a:lnTo>
                <a:lnTo>
                  <a:pt x="2741688" y="60845"/>
                </a:lnTo>
                <a:lnTo>
                  <a:pt x="2743200" y="75882"/>
                </a:lnTo>
                <a:lnTo>
                  <a:pt x="2743200" y="749617"/>
                </a:lnTo>
                <a:lnTo>
                  <a:pt x="2720962" y="803262"/>
                </a:lnTo>
                <a:lnTo>
                  <a:pt x="2682354" y="823988"/>
                </a:lnTo>
                <a:lnTo>
                  <a:pt x="2667317" y="825500"/>
                </a:lnTo>
                <a:lnTo>
                  <a:pt x="75882" y="825500"/>
                </a:lnTo>
                <a:lnTo>
                  <a:pt x="22237" y="803262"/>
                </a:lnTo>
                <a:lnTo>
                  <a:pt x="1511" y="764654"/>
                </a:lnTo>
                <a:lnTo>
                  <a:pt x="0" y="749617"/>
                </a:lnTo>
                <a:lnTo>
                  <a:pt x="0" y="75882"/>
                </a:lnTo>
                <a:lnTo>
                  <a:pt x="22237" y="22237"/>
                </a:lnTo>
                <a:lnTo>
                  <a:pt x="60845" y="1511"/>
                </a:lnTo>
                <a:lnTo>
                  <a:pt x="75882" y="0"/>
                </a:lnTo>
                <a:close/>
              </a:path>
            </a:pathLst>
          </a:custGeom>
          <a:ln w="12700">
            <a:solidFill>
              <a:srgbClr val="2C2C2C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7" name="object 137"/>
          <p:cNvSpPr/>
          <p:nvPr/>
        </p:nvSpPr>
        <p:spPr>
          <a:xfrm>
            <a:off x="5173147" y="3323947"/>
            <a:ext cx="2048463" cy="6732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0603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="" xmlns:a16="http://schemas.microsoft.com/office/drawing/2014/main" id="{2C67BC54-CED7-48AA-92CE-F2458E5289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408" y="284751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템플릿 제공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(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목록형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,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상세형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,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혼합형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,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탭형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)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70323D95-B1A3-41C0-B3B6-AA45E8CD142E}"/>
              </a:ext>
            </a:extLst>
          </p:cNvPr>
          <p:cNvSpPr txBox="1"/>
          <p:nvPr/>
        </p:nvSpPr>
        <p:spPr>
          <a:xfrm>
            <a:off x="11070521" y="37714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11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A67E2588-97C0-44EC-B76E-9046F4057A97}"/>
              </a:ext>
            </a:extLst>
          </p:cNvPr>
          <p:cNvSpPr/>
          <p:nvPr/>
        </p:nvSpPr>
        <p:spPr>
          <a:xfrm>
            <a:off x="1769924" y="1338332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8">
            <a:extLst>
              <a:ext uri="{FF2B5EF4-FFF2-40B4-BE49-F238E27FC236}">
                <a16:creationId xmlns="" xmlns:a16="http://schemas.microsoft.com/office/drawing/2014/main" id="{CE9445DB-B61D-4B1A-81BA-835AF2FEDFB3}"/>
              </a:ext>
            </a:extLst>
          </p:cNvPr>
          <p:cNvSpPr/>
          <p:nvPr/>
        </p:nvSpPr>
        <p:spPr>
          <a:xfrm>
            <a:off x="4197883" y="1341212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9">
            <a:extLst>
              <a:ext uri="{FF2B5EF4-FFF2-40B4-BE49-F238E27FC236}">
                <a16:creationId xmlns="" xmlns:a16="http://schemas.microsoft.com/office/drawing/2014/main" id="{7DC7C475-5CF5-4ECC-8EDE-E329E9CAA497}"/>
              </a:ext>
            </a:extLst>
          </p:cNvPr>
          <p:cNvSpPr txBox="1"/>
          <p:nvPr/>
        </p:nvSpPr>
        <p:spPr>
          <a:xfrm>
            <a:off x="5291097" y="1347047"/>
            <a:ext cx="1610565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altLang="ko-KR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28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가지 유형 구분</a:t>
            </a:r>
            <a:endParaRPr sz="1270" dirty="0">
              <a:latin typeface="Malgun Gothic"/>
              <a:cs typeface="Malgun Gothic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7DE6C0A8-F80A-4024-84A0-A9A4CEA5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3" y="1737932"/>
            <a:ext cx="10693400" cy="4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598"/>
          <a:stretch/>
        </p:blipFill>
        <p:spPr>
          <a:xfrm>
            <a:off x="1507524" y="1727739"/>
            <a:ext cx="9292281" cy="4681465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="" xmlns:a16="http://schemas.microsoft.com/office/drawing/2014/main" id="{2C67BC54-CED7-48AA-92CE-F2458E52896D}"/>
              </a:ext>
            </a:extLst>
          </p:cNvPr>
          <p:cNvSpPr txBox="1">
            <a:spLocks/>
          </p:cNvSpPr>
          <p:nvPr/>
        </p:nvSpPr>
        <p:spPr>
          <a:xfrm>
            <a:off x="388408" y="284751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ko-KR" altLang="en-US" sz="3200" b="1" spc="-45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확장</a:t>
            </a:r>
            <a:r>
              <a:rPr lang="ko-KR" altLang="en-US" sz="3200" b="1" spc="-45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성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en-US" altLang="ko-KR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: 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외부 라이브러리 혼용</a:t>
            </a:r>
            <a:endParaRPr lang="ko-KR" altLang="en-US"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568411" y="1029462"/>
            <a:ext cx="111540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-1517280">
              <a:lnSpc>
                <a:spcPct val="125000"/>
              </a:lnSpc>
            </a:pP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외부 라이브러리를 별다른 제약 없이 </a:t>
            </a:r>
            <a:r>
              <a:rPr lang="en-US" altLang="ko-KR"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SBUx</a:t>
            </a:r>
            <a:r>
              <a:rPr lang="en-US" altLang="ko-KR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내에 혼용하여 사용 가능합니다</a:t>
            </a:r>
            <a:r>
              <a:rPr lang="en-US" altLang="ko-KR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</a:t>
            </a:r>
            <a:endParaRPr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646508" y="2001795"/>
            <a:ext cx="1243913" cy="1968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18422" y="3509319"/>
            <a:ext cx="1738183" cy="2141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475598" y="1197221"/>
            <a:ext cx="2246845" cy="772748"/>
            <a:chOff x="8736330" y="4396651"/>
            <a:chExt cx="2477771" cy="852169"/>
          </a:xfrm>
        </p:grpSpPr>
        <p:sp>
          <p:nvSpPr>
            <p:cNvPr id="9" name="object 14"/>
            <p:cNvSpPr/>
            <p:nvPr/>
          </p:nvSpPr>
          <p:spPr>
            <a:xfrm>
              <a:off x="8736331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588860" y="429907"/>
                  </a:moveTo>
                  <a:lnTo>
                    <a:pt x="443204" y="429907"/>
                  </a:lnTo>
                  <a:lnTo>
                    <a:pt x="350405" y="803059"/>
                  </a:lnTo>
                  <a:lnTo>
                    <a:pt x="347465" y="817931"/>
                  </a:lnTo>
                  <a:lnTo>
                    <a:pt x="345317" y="843632"/>
                  </a:lnTo>
                  <a:lnTo>
                    <a:pt x="353968" y="851783"/>
                  </a:lnTo>
                  <a:lnTo>
                    <a:pt x="383425" y="814006"/>
                  </a:lnTo>
                  <a:lnTo>
                    <a:pt x="588860" y="429907"/>
                  </a:lnTo>
                  <a:close/>
                </a:path>
                <a:path w="2477770" h="852170">
                  <a:moveTo>
                    <a:pt x="23695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2369553" y="429907"/>
                  </a:lnTo>
                  <a:lnTo>
                    <a:pt x="2431991" y="428220"/>
                  </a:lnTo>
                  <a:lnTo>
                    <a:pt x="2464054" y="416407"/>
                  </a:lnTo>
                  <a:lnTo>
                    <a:pt x="2475866" y="384344"/>
                  </a:lnTo>
                  <a:lnTo>
                    <a:pt x="2477554" y="321906"/>
                  </a:lnTo>
                  <a:lnTo>
                    <a:pt x="2477554" y="108000"/>
                  </a:lnTo>
                  <a:lnTo>
                    <a:pt x="2475866" y="45562"/>
                  </a:lnTo>
                  <a:lnTo>
                    <a:pt x="2464054" y="13500"/>
                  </a:lnTo>
                  <a:lnTo>
                    <a:pt x="2431991" y="1687"/>
                  </a:lnTo>
                  <a:lnTo>
                    <a:pt x="2369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5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0" y="321906"/>
                  </a:moveTo>
                  <a:lnTo>
                    <a:pt x="0" y="108000"/>
                  </a:lnTo>
                  <a:lnTo>
                    <a:pt x="1687" y="45562"/>
                  </a:lnTo>
                  <a:lnTo>
                    <a:pt x="13500" y="13500"/>
                  </a:lnTo>
                  <a:lnTo>
                    <a:pt x="45562" y="1687"/>
                  </a:lnTo>
                  <a:lnTo>
                    <a:pt x="108000" y="0"/>
                  </a:lnTo>
                  <a:lnTo>
                    <a:pt x="2369553" y="0"/>
                  </a:lnTo>
                  <a:lnTo>
                    <a:pt x="2431991" y="1687"/>
                  </a:lnTo>
                  <a:lnTo>
                    <a:pt x="2464054" y="13500"/>
                  </a:lnTo>
                  <a:lnTo>
                    <a:pt x="2475866" y="45562"/>
                  </a:lnTo>
                  <a:lnTo>
                    <a:pt x="2477554" y="108000"/>
                  </a:lnTo>
                  <a:lnTo>
                    <a:pt x="2477554" y="321906"/>
                  </a:lnTo>
                  <a:lnTo>
                    <a:pt x="2475866" y="384344"/>
                  </a:lnTo>
                  <a:lnTo>
                    <a:pt x="2464054" y="416407"/>
                  </a:lnTo>
                  <a:lnTo>
                    <a:pt x="2431991" y="428220"/>
                  </a:lnTo>
                  <a:lnTo>
                    <a:pt x="2369553" y="429907"/>
                  </a:lnTo>
                  <a:lnTo>
                    <a:pt x="588860" y="429907"/>
                  </a:lnTo>
                  <a:lnTo>
                    <a:pt x="383425" y="814006"/>
                  </a:lnTo>
                  <a:lnTo>
                    <a:pt x="353968" y="851783"/>
                  </a:lnTo>
                  <a:lnTo>
                    <a:pt x="345317" y="843632"/>
                  </a:lnTo>
                  <a:lnTo>
                    <a:pt x="347465" y="817931"/>
                  </a:lnTo>
                  <a:lnTo>
                    <a:pt x="350405" y="803059"/>
                  </a:lnTo>
                  <a:lnTo>
                    <a:pt x="443204" y="429907"/>
                  </a:lnTo>
                  <a:lnTo>
                    <a:pt x="108000" y="429907"/>
                  </a:lnTo>
                  <a:lnTo>
                    <a:pt x="45562" y="428220"/>
                  </a:lnTo>
                  <a:lnTo>
                    <a:pt x="13500" y="416407"/>
                  </a:lnTo>
                  <a:lnTo>
                    <a:pt x="1687" y="384344"/>
                  </a:lnTo>
                  <a:lnTo>
                    <a:pt x="0" y="321906"/>
                  </a:lnTo>
                  <a:close/>
                </a:path>
              </a:pathLst>
            </a:custGeom>
            <a:ln w="38100">
              <a:solidFill>
                <a:srgbClr val="00A8E3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7"/>
            <p:cNvSpPr txBox="1"/>
            <p:nvPr/>
          </p:nvSpPr>
          <p:spPr>
            <a:xfrm>
              <a:off x="8924806" y="4496041"/>
              <a:ext cx="2212115" cy="2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en-US" sz="1179" dirty="0" smtClean="0">
                  <a:latin typeface="Malgun Gothic"/>
                  <a:cs typeface="Malgun Gothic"/>
                </a:rPr>
                <a:t>JQuery </a:t>
              </a:r>
              <a:r>
                <a:rPr lang="en-US" sz="1179" dirty="0" smtClean="0">
                  <a:latin typeface="Malgun Gothic"/>
                  <a:cs typeface="Malgun Gothic"/>
                </a:rPr>
                <a:t>UI </a:t>
              </a:r>
              <a:r>
                <a:rPr lang="ko-KR" altLang="en-US" sz="1179" dirty="0" smtClean="0">
                  <a:latin typeface="Malgun Gothic"/>
                  <a:cs typeface="Malgun Gothic"/>
                </a:rPr>
                <a:t>라이브러리</a:t>
              </a:r>
              <a:endParaRPr sz="1179" dirty="0">
                <a:latin typeface="Malgun Gothic"/>
                <a:cs typeface="Malgun Gothic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419360" y="2599842"/>
            <a:ext cx="2246845" cy="772748"/>
            <a:chOff x="8736330" y="4396651"/>
            <a:chExt cx="2477771" cy="852169"/>
          </a:xfrm>
        </p:grpSpPr>
        <p:sp>
          <p:nvSpPr>
            <p:cNvPr id="21" name="object 14"/>
            <p:cNvSpPr/>
            <p:nvPr/>
          </p:nvSpPr>
          <p:spPr>
            <a:xfrm>
              <a:off x="8736331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588860" y="429907"/>
                  </a:moveTo>
                  <a:lnTo>
                    <a:pt x="443204" y="429907"/>
                  </a:lnTo>
                  <a:lnTo>
                    <a:pt x="350405" y="803059"/>
                  </a:lnTo>
                  <a:lnTo>
                    <a:pt x="347465" y="817931"/>
                  </a:lnTo>
                  <a:lnTo>
                    <a:pt x="345317" y="843632"/>
                  </a:lnTo>
                  <a:lnTo>
                    <a:pt x="353968" y="851783"/>
                  </a:lnTo>
                  <a:lnTo>
                    <a:pt x="383425" y="814006"/>
                  </a:lnTo>
                  <a:lnTo>
                    <a:pt x="588860" y="429907"/>
                  </a:lnTo>
                  <a:close/>
                </a:path>
                <a:path w="2477770" h="852170">
                  <a:moveTo>
                    <a:pt x="23695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2369553" y="429907"/>
                  </a:lnTo>
                  <a:lnTo>
                    <a:pt x="2431991" y="428220"/>
                  </a:lnTo>
                  <a:lnTo>
                    <a:pt x="2464054" y="416407"/>
                  </a:lnTo>
                  <a:lnTo>
                    <a:pt x="2475866" y="384344"/>
                  </a:lnTo>
                  <a:lnTo>
                    <a:pt x="2477554" y="321906"/>
                  </a:lnTo>
                  <a:lnTo>
                    <a:pt x="2477554" y="108000"/>
                  </a:lnTo>
                  <a:lnTo>
                    <a:pt x="2475866" y="45562"/>
                  </a:lnTo>
                  <a:lnTo>
                    <a:pt x="2464054" y="13500"/>
                  </a:lnTo>
                  <a:lnTo>
                    <a:pt x="2431991" y="1687"/>
                  </a:lnTo>
                  <a:lnTo>
                    <a:pt x="2369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15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0" y="321906"/>
                  </a:moveTo>
                  <a:lnTo>
                    <a:pt x="0" y="108000"/>
                  </a:lnTo>
                  <a:lnTo>
                    <a:pt x="1687" y="45562"/>
                  </a:lnTo>
                  <a:lnTo>
                    <a:pt x="13500" y="13500"/>
                  </a:lnTo>
                  <a:lnTo>
                    <a:pt x="45562" y="1687"/>
                  </a:lnTo>
                  <a:lnTo>
                    <a:pt x="108000" y="0"/>
                  </a:lnTo>
                  <a:lnTo>
                    <a:pt x="2369553" y="0"/>
                  </a:lnTo>
                  <a:lnTo>
                    <a:pt x="2431991" y="1687"/>
                  </a:lnTo>
                  <a:lnTo>
                    <a:pt x="2464054" y="13500"/>
                  </a:lnTo>
                  <a:lnTo>
                    <a:pt x="2475866" y="45562"/>
                  </a:lnTo>
                  <a:lnTo>
                    <a:pt x="2477554" y="108000"/>
                  </a:lnTo>
                  <a:lnTo>
                    <a:pt x="2477554" y="321906"/>
                  </a:lnTo>
                  <a:lnTo>
                    <a:pt x="2475866" y="384344"/>
                  </a:lnTo>
                  <a:lnTo>
                    <a:pt x="2464054" y="416407"/>
                  </a:lnTo>
                  <a:lnTo>
                    <a:pt x="2431991" y="428220"/>
                  </a:lnTo>
                  <a:lnTo>
                    <a:pt x="2369553" y="429907"/>
                  </a:lnTo>
                  <a:lnTo>
                    <a:pt x="588860" y="429907"/>
                  </a:lnTo>
                  <a:lnTo>
                    <a:pt x="383425" y="814006"/>
                  </a:lnTo>
                  <a:lnTo>
                    <a:pt x="353968" y="851783"/>
                  </a:lnTo>
                  <a:lnTo>
                    <a:pt x="345317" y="843632"/>
                  </a:lnTo>
                  <a:lnTo>
                    <a:pt x="347465" y="817931"/>
                  </a:lnTo>
                  <a:lnTo>
                    <a:pt x="350405" y="803059"/>
                  </a:lnTo>
                  <a:lnTo>
                    <a:pt x="443204" y="429907"/>
                  </a:lnTo>
                  <a:lnTo>
                    <a:pt x="108000" y="429907"/>
                  </a:lnTo>
                  <a:lnTo>
                    <a:pt x="45562" y="428220"/>
                  </a:lnTo>
                  <a:lnTo>
                    <a:pt x="13500" y="416407"/>
                  </a:lnTo>
                  <a:lnTo>
                    <a:pt x="1687" y="384344"/>
                  </a:lnTo>
                  <a:lnTo>
                    <a:pt x="0" y="321906"/>
                  </a:lnTo>
                  <a:close/>
                </a:path>
              </a:pathLst>
            </a:custGeom>
            <a:ln w="38100">
              <a:solidFill>
                <a:srgbClr val="00A8E3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17"/>
            <p:cNvSpPr txBox="1"/>
            <p:nvPr/>
          </p:nvSpPr>
          <p:spPr>
            <a:xfrm>
              <a:off x="8924806" y="4496041"/>
              <a:ext cx="2212115" cy="2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en-US" sz="1179" dirty="0" smtClean="0">
                  <a:latin typeface="Malgun Gothic"/>
                  <a:cs typeface="Malgun Gothic"/>
                </a:rPr>
                <a:t>JQuery </a:t>
              </a:r>
              <a:r>
                <a:rPr lang="en-US" sz="1179" dirty="0" smtClean="0">
                  <a:latin typeface="Malgun Gothic"/>
                  <a:cs typeface="Malgun Gothic"/>
                </a:rPr>
                <a:t>UI </a:t>
              </a:r>
              <a:r>
                <a:rPr lang="ko-KR" altLang="en-US" sz="1179" dirty="0" smtClean="0">
                  <a:latin typeface="Malgun Gothic"/>
                  <a:cs typeface="Malgun Gothic"/>
                </a:rPr>
                <a:t>라이브러리</a:t>
              </a:r>
              <a:endParaRPr sz="1179" dirty="0">
                <a:latin typeface="Malgun Gothic"/>
                <a:cs typeface="Malgun Gothic"/>
              </a:endParaRPr>
            </a:p>
          </p:txBody>
        </p:sp>
      </p:grpSp>
      <p:sp>
        <p:nvSpPr>
          <p:cNvPr id="24" name="object 4">
            <a:extLst>
              <a:ext uri="{FF2B5EF4-FFF2-40B4-BE49-F238E27FC236}">
                <a16:creationId xmlns="" xmlns:a16="http://schemas.microsoft.com/office/drawing/2014/main" id="{70323D95-B1A3-41C0-B3B6-AA45E8CD142E}"/>
              </a:ext>
            </a:extLst>
          </p:cNvPr>
          <p:cNvSpPr txBox="1"/>
          <p:nvPr/>
        </p:nvSpPr>
        <p:spPr>
          <a:xfrm>
            <a:off x="11070521" y="37714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12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769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58" y="2089900"/>
            <a:ext cx="8282451" cy="44178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930150" y="4853646"/>
            <a:ext cx="381490" cy="246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4311640" y="4298844"/>
            <a:ext cx="498272" cy="554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04362" y="336377"/>
            <a:ext cx="506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ct val="0"/>
              </a:spcBef>
            </a:pPr>
            <a:r>
              <a:rPr lang="ko-KR" altLang="en-US" sz="3200" b="1" spc="-45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활용성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Tab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(MDI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738" y="1101891"/>
            <a:ext cx="1012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탭을 드래그 하여 윈도우 창으로 나타낼 수 있어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, </a:t>
            </a:r>
            <a:r>
              <a:rPr lang="en-US" altLang="ko-KR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여러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탭에 있는 데이터를 한꺼번에 볼 수 있습니다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 </a:t>
            </a:r>
            <a:endParaRPr lang="ko-KR" altLang="en-US"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70323D95-B1A3-41C0-B3B6-AA45E8CD142E}"/>
              </a:ext>
            </a:extLst>
          </p:cNvPr>
          <p:cNvSpPr txBox="1"/>
          <p:nvPr/>
        </p:nvSpPr>
        <p:spPr>
          <a:xfrm>
            <a:off x="11070521" y="37714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13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104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4" y="1867405"/>
            <a:ext cx="8200598" cy="43676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04362" y="336377"/>
            <a:ext cx="785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spc="-45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활용성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Modal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(Modal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 복합기능 구성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738" y="1101891"/>
            <a:ext cx="1012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Modal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창에 내부를 간단한 코드만으로도 복합적으로 구성할 수 있어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,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한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화면에서 많은 내용을 다룰 수 있는 다양한 화면을 만들 수 있습니다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="" xmlns:a16="http://schemas.microsoft.com/office/drawing/2014/main" id="{70323D95-B1A3-41C0-B3B6-AA45E8CD142E}"/>
              </a:ext>
            </a:extLst>
          </p:cNvPr>
          <p:cNvSpPr txBox="1"/>
          <p:nvPr/>
        </p:nvSpPr>
        <p:spPr>
          <a:xfrm>
            <a:off x="11070521" y="37714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14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631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627" y="352418"/>
            <a:ext cx="9415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활용성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Tree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 </a:t>
            </a:r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컨텍스트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메뉴 및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checkbox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 </a:t>
            </a:r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콤보박스</a:t>
            </a:r>
            <a:endParaRPr lang="ko-KR" altLang="en-US"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44" y="1059534"/>
            <a:ext cx="778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컨텍스트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메뉴 기능을 이용하여 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Tree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의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노드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추가 및 변경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,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기타 기능을 개발하실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수</a:t>
            </a:r>
            <a:r>
              <a:rPr lang="en-US" altLang="ko-KR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있으며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, </a:t>
            </a:r>
            <a:endParaRPr lang="en-US" altLang="ko-KR" sz="1600" spc="-45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  <a:p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여러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개의 동시에 선택할 수 있는 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checkbox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형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콤보박스를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쉽게 사용하실 수 있습니다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292986" y="2014412"/>
            <a:ext cx="9417608" cy="4333672"/>
            <a:chOff x="780835" y="1441052"/>
            <a:chExt cx="9476986" cy="445047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97"/>
            <a:stretch/>
          </p:blipFill>
          <p:spPr>
            <a:xfrm>
              <a:off x="780835" y="1441052"/>
              <a:ext cx="9476986" cy="4450478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780836" y="2176572"/>
              <a:ext cx="1285960" cy="33348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246354" y="2579494"/>
              <a:ext cx="970720" cy="8025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70323D95-B1A3-41C0-B3B6-AA45E8CD142E}"/>
              </a:ext>
            </a:extLst>
          </p:cNvPr>
          <p:cNvSpPr txBox="1"/>
          <p:nvPr/>
        </p:nvSpPr>
        <p:spPr>
          <a:xfrm>
            <a:off x="11070521" y="37714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15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578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627" y="352418"/>
            <a:ext cx="7987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45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표준성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OSMU(one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source multi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use)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02" y="1026550"/>
            <a:ext cx="1048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개발한 소스를 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PC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외에서 해상도가 다른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모바일에서도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사용할 수 있습니다</a:t>
            </a:r>
            <a:r>
              <a:rPr lang="en-US" altLang="ko-KR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제품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내부적으로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모바일을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지원하는 부분이 내장되어 있어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, 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간단한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코딩만으로도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모바일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적용이 가능합니다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</a:t>
            </a:r>
            <a:endParaRPr lang="ko-KR" altLang="en-US"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82" y="1828799"/>
            <a:ext cx="3821278" cy="45230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841" y="2738945"/>
            <a:ext cx="6162805" cy="3427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0832" y="6350885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일반 </a:t>
            </a:r>
            <a:r>
              <a:rPr lang="en-US" altLang="ko-KR" sz="1100" dirty="0" smtClean="0"/>
              <a:t>PC </a:t>
            </a:r>
            <a:r>
              <a:rPr lang="ko-KR" altLang="en-US" sz="1100" dirty="0" smtClean="0"/>
              <a:t>화면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105610" y="6350885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iPhone 8 </a:t>
            </a:r>
            <a:r>
              <a:rPr lang="ko-KR" altLang="en-US" sz="1100" dirty="0" smtClean="0"/>
              <a:t>화면</a:t>
            </a:r>
            <a:endParaRPr lang="ko-KR" altLang="en-US" sz="1100" dirty="0"/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70323D95-B1A3-41C0-B3B6-AA45E8CD142E}"/>
              </a:ext>
            </a:extLst>
          </p:cNvPr>
          <p:cNvSpPr txBox="1"/>
          <p:nvPr/>
        </p:nvSpPr>
        <p:spPr>
          <a:xfrm>
            <a:off x="11070521" y="37714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16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724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 idx="4294967295"/>
          </p:nvPr>
        </p:nvSpPr>
        <p:spPr>
          <a:xfrm>
            <a:off x="346208" y="320878"/>
            <a:ext cx="828357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적용 프로젝트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097365" y="40675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17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088303" y="1697537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5" h="324485">
                <a:moveTo>
                  <a:pt x="4077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4185005" y="324002"/>
                </a:lnTo>
                <a:lnTo>
                  <a:pt x="4185005" y="108000"/>
                </a:lnTo>
                <a:lnTo>
                  <a:pt x="4183318" y="45562"/>
                </a:lnTo>
                <a:lnTo>
                  <a:pt x="4171505" y="13500"/>
                </a:lnTo>
                <a:lnTo>
                  <a:pt x="4139442" y="1687"/>
                </a:lnTo>
                <a:lnTo>
                  <a:pt x="4077004" y="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5"/>
          <p:cNvSpPr txBox="1"/>
          <p:nvPr/>
        </p:nvSpPr>
        <p:spPr>
          <a:xfrm>
            <a:off x="2184626" y="1733029"/>
            <a:ext cx="2780329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적용 된 주요 프로젝트 예시</a:t>
            </a:r>
            <a:endParaRPr sz="1270" dirty="0">
              <a:latin typeface="Malgun Gothic"/>
              <a:cs typeface="Malgun Gothic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TextBox 10"/>
          <p:cNvSpPr txBox="1"/>
          <p:nvPr/>
        </p:nvSpPr>
        <p:spPr>
          <a:xfrm>
            <a:off x="2088302" y="3592407"/>
            <a:ext cx="400769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명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국고보조금 통합관리시스템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8302" y="4017969"/>
            <a:ext cx="400769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발주처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기획재정부</a:t>
            </a:r>
            <a:endParaRPr lang="ko-KR" altLang="en-US" sz="1088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8302" y="4443531"/>
            <a:ext cx="2994076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주관 개발사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아이티센시스템즈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&amp;LIG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시스템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8302" y="4869092"/>
            <a:ext cx="2994076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사업규모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예산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350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억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개발기간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19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개월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8302" y="5294653"/>
            <a:ext cx="2994076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역할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표준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UI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개발 툴로 적용</a:t>
            </a:r>
          </a:p>
        </p:txBody>
      </p:sp>
      <p:pic>
        <p:nvPicPr>
          <p:cNvPr id="2050" name="Picture 2" descr="e나라도움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07" y="2450194"/>
            <a:ext cx="1850551" cy="5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기획재정부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17" y="2516409"/>
            <a:ext cx="1070781" cy="4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4"/>
          <p:cNvSpPr/>
          <p:nvPr/>
        </p:nvSpPr>
        <p:spPr>
          <a:xfrm>
            <a:off x="6625802" y="1695798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5" h="324485">
                <a:moveTo>
                  <a:pt x="4077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4185005" y="324002"/>
                </a:lnTo>
                <a:lnTo>
                  <a:pt x="4185005" y="108000"/>
                </a:lnTo>
                <a:lnTo>
                  <a:pt x="4183318" y="45562"/>
                </a:lnTo>
                <a:lnTo>
                  <a:pt x="4171505" y="13500"/>
                </a:lnTo>
                <a:lnTo>
                  <a:pt x="4139442" y="1687"/>
                </a:lnTo>
                <a:lnTo>
                  <a:pt x="4077004" y="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5"/>
          <p:cNvSpPr txBox="1"/>
          <p:nvPr/>
        </p:nvSpPr>
        <p:spPr>
          <a:xfrm>
            <a:off x="6722126" y="1731291"/>
            <a:ext cx="2780329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적용 된 주요 프로젝트 예시</a:t>
            </a:r>
            <a:endParaRPr sz="1270" dirty="0">
              <a:latin typeface="Malgun Gothic"/>
              <a:cs typeface="Malgun Gothic"/>
            </a:endParaRPr>
          </a:p>
        </p:txBody>
      </p:sp>
      <p:pic>
        <p:nvPicPr>
          <p:cNvPr id="2060" name="Picture 12" descr="철도공사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21" y="2356214"/>
            <a:ext cx="1323634" cy="13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005" y="2485394"/>
            <a:ext cx="2456558" cy="8166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25934" y="3585865"/>
            <a:ext cx="400769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명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차세대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KOVIS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25934" y="4024540"/>
            <a:ext cx="4007698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발주처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한국철도공사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5934" y="4463214"/>
            <a:ext cx="2994076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z="1088" dirty="0"/>
              <a:t>주관 개발사 </a:t>
            </a:r>
            <a:r>
              <a:rPr lang="en-US" altLang="ko-KR" sz="1088" dirty="0"/>
              <a:t>: </a:t>
            </a:r>
            <a:r>
              <a:rPr lang="ko-KR" altLang="en-US" sz="1088" dirty="0" err="1"/>
              <a:t>에이폴스</a:t>
            </a:r>
            <a:r>
              <a:rPr lang="ko-KR" altLang="en-US" sz="1088" dirty="0"/>
              <a:t> </a:t>
            </a:r>
            <a:r>
              <a:rPr lang="en-US" altLang="ko-KR" sz="1088" dirty="0"/>
              <a:t>&amp; </a:t>
            </a:r>
            <a:r>
              <a:rPr lang="ko-KR" altLang="en-US" sz="1088" dirty="0"/>
              <a:t>대우정보시스템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5934" y="4901889"/>
            <a:ext cx="2994076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사업규모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예산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150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억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개발기간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20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개월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5934" y="5340563"/>
            <a:ext cx="2994076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역할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표준 </a:t>
            </a:r>
            <a:r>
              <a:rPr lang="en-US" altLang="ko-KR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UI</a:t>
            </a:r>
            <a:r>
              <a:rPr lang="ko-KR" altLang="en-US" sz="1088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개발 툴로 적용</a:t>
            </a:r>
          </a:p>
        </p:txBody>
      </p:sp>
      <p:sp>
        <p:nvSpPr>
          <p:cNvPr id="30" name="타원 29"/>
          <p:cNvSpPr/>
          <p:nvPr/>
        </p:nvSpPr>
        <p:spPr>
          <a:xfrm>
            <a:off x="2019204" y="3656168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1" name="타원 30"/>
          <p:cNvSpPr/>
          <p:nvPr/>
        </p:nvSpPr>
        <p:spPr>
          <a:xfrm>
            <a:off x="2019204" y="4083064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2" name="타원 31"/>
          <p:cNvSpPr/>
          <p:nvPr/>
        </p:nvSpPr>
        <p:spPr>
          <a:xfrm>
            <a:off x="2019204" y="4509960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3" name="타원 32"/>
          <p:cNvSpPr/>
          <p:nvPr/>
        </p:nvSpPr>
        <p:spPr>
          <a:xfrm>
            <a:off x="2019204" y="4936855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4" name="타원 33"/>
          <p:cNvSpPr/>
          <p:nvPr/>
        </p:nvSpPr>
        <p:spPr>
          <a:xfrm>
            <a:off x="6579688" y="3656168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5" name="타원 34"/>
          <p:cNvSpPr/>
          <p:nvPr/>
        </p:nvSpPr>
        <p:spPr>
          <a:xfrm>
            <a:off x="6579688" y="4100338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6" name="타원 35"/>
          <p:cNvSpPr/>
          <p:nvPr/>
        </p:nvSpPr>
        <p:spPr>
          <a:xfrm>
            <a:off x="6579688" y="4544509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7" name="타원 36"/>
          <p:cNvSpPr/>
          <p:nvPr/>
        </p:nvSpPr>
        <p:spPr>
          <a:xfrm>
            <a:off x="6579688" y="5432849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8" name="타원 37"/>
          <p:cNvSpPr/>
          <p:nvPr/>
        </p:nvSpPr>
        <p:spPr>
          <a:xfrm>
            <a:off x="2019204" y="5363751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  <p:sp>
        <p:nvSpPr>
          <p:cNvPr id="39" name="타원 38"/>
          <p:cNvSpPr/>
          <p:nvPr/>
        </p:nvSpPr>
        <p:spPr>
          <a:xfrm>
            <a:off x="6579688" y="4988679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/>
          </a:p>
        </p:txBody>
      </p:sp>
    </p:spTree>
    <p:extLst>
      <p:ext uri="{BB962C8B-B14F-4D97-AF65-F5344CB8AC3E}">
        <p14:creationId xmlns:p14="http://schemas.microsoft.com/office/powerpoint/2010/main" val="207002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09488"/>
              </p:ext>
            </p:extLst>
          </p:nvPr>
        </p:nvGraphicFramePr>
        <p:xfrm>
          <a:off x="2235385" y="1231079"/>
          <a:ext cx="7786742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3286148"/>
                <a:gridCol w="1000132"/>
                <a:gridCol w="1285884"/>
              </a:tblGrid>
              <a:tr h="243456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0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0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</a:t>
                      </a:r>
                      <a:r>
                        <a:rPr kumimoji="1" lang="en-US" altLang="ko-KR" sz="10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기초과학지원연구원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통합 경영정보시스템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2015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기획재정부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국고보조금통합관리시스템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(e-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나라도움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기업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중국현대정보기술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현대글로비스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u="none" strike="noStrike" dirty="0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충칭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법인 시스템 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구축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0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북경오토에버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현대글로비스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SBUx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구매</a:t>
                      </a: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한국원자력안전기술원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원자력안전규제종합정보시스템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경찰청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SBUx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지역정보개발원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자치단체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인터넷 원서접수시스템 </a:t>
                      </a:r>
                      <a:r>
                        <a:rPr lang="ko-KR" altLang="en-US" sz="1000" u="none" strike="noStrike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재구축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사업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과학기술정책연구원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통합정보시스템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고도화 및 전산장비 구축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한국철도공사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차세대 </a:t>
                      </a:r>
                      <a:r>
                        <a:rPr lang="en-US" altLang="ko-KR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KOVIS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한국정보화진흥원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차세대통합정보시스템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국립암센터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국가 암 데이터센터 구축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교육과정평가원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교과서검정 전산시스템 </a:t>
                      </a:r>
                      <a:r>
                        <a:rPr lang="ko-KR" altLang="en-US" sz="1000" u="none" strike="noStrike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재구축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서울특별시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생활복지시스템 구축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비알네트콤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자기주도형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휴대용 생활환경 안전진단 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서울특별시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승용차 </a:t>
                      </a:r>
                      <a:r>
                        <a:rPr lang="ko-KR" altLang="en-US" sz="1000" u="none" strike="noStrike" dirty="0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마일리지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시스템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구축 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금융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금융결제원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CLS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웹 인터페이스 개선사업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한국해운조합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표준 툴 선정</a:t>
                      </a:r>
                      <a:r>
                        <a:rPr lang="en-US" altLang="ko-KR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내부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업무시스템 구축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동국대학교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증강현실콘텐츠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SW 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기업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삼아알미늄</a:t>
                      </a:r>
                      <a:r>
                        <a:rPr lang="ko-KR" altLang="en-US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MES </a:t>
                      </a:r>
                      <a:r>
                        <a:rPr lang="ko-KR" alt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재정비 사업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공공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하이퍼테크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지역정보개발원 공기업경영정보시스템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marL="0" 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한국생산성본부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경영정보시스템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7935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637" marR="8637" marT="8637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object 2"/>
          <p:cNvSpPr txBox="1">
            <a:spLocks/>
          </p:cNvSpPr>
          <p:nvPr/>
        </p:nvSpPr>
        <p:spPr>
          <a:xfrm>
            <a:off x="334963" y="316602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en-US" altLang="ko-KR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</a:t>
            </a:r>
            <a:r>
              <a:rPr lang="en-US" altLang="ko-KR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1097365" y="398293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18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04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11"/>
            <a:ext cx="9695634" cy="1958935"/>
          </a:xfrm>
          <a:custGeom>
            <a:avLst/>
            <a:gdLst/>
            <a:ahLst/>
            <a:cxnLst/>
            <a:rect l="l" t="t" r="r" b="b"/>
            <a:pathLst>
              <a:path w="10692130" h="2160270">
                <a:moveTo>
                  <a:pt x="0" y="2159990"/>
                </a:moveTo>
                <a:lnTo>
                  <a:pt x="10692003" y="2159990"/>
                </a:lnTo>
                <a:lnTo>
                  <a:pt x="10692003" y="0"/>
                </a:lnTo>
                <a:lnTo>
                  <a:pt x="0" y="0"/>
                </a:lnTo>
                <a:lnTo>
                  <a:pt x="0" y="215999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/>
          <p:nvPr/>
        </p:nvSpPr>
        <p:spPr>
          <a:xfrm>
            <a:off x="4570346" y="3286693"/>
            <a:ext cx="3050111" cy="669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4353" b="1" spc="-23" dirty="0" err="1">
                <a:solidFill>
                  <a:schemeClr val="bg1">
                    <a:lumMod val="50000"/>
                  </a:schemeClr>
                </a:solidFill>
                <a:latin typeface="Malgun Gothic"/>
                <a:cs typeface="Malgun Gothic"/>
              </a:rPr>
              <a:t>SBGrid</a:t>
            </a:r>
            <a:r>
              <a:rPr sz="4353" b="1" spc="-336" dirty="0">
                <a:solidFill>
                  <a:schemeClr val="bg1">
                    <a:lumMod val="50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sz="4353" spc="9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cs typeface="Gulim"/>
              </a:rPr>
              <a:t>v2.</a:t>
            </a:r>
            <a:r>
              <a:rPr lang="en-US" sz="4353" spc="9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cs typeface="Gulim"/>
              </a:rPr>
              <a:t>5</a:t>
            </a:r>
            <a:endParaRPr sz="4353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3053" y="4050884"/>
            <a:ext cx="4827940" cy="44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sz="1451" b="1" spc="-95" dirty="0">
                <a:solidFill>
                  <a:srgbClr val="4574AF"/>
                </a:solidFill>
                <a:latin typeface="Malgun Gothic"/>
                <a:cs typeface="Malgun Gothic"/>
              </a:rPr>
              <a:t>국내 </a:t>
            </a:r>
            <a:r>
              <a:rPr sz="1451" b="1" spc="-95" dirty="0" err="1">
                <a:solidFill>
                  <a:srgbClr val="4574AF"/>
                </a:solidFill>
                <a:latin typeface="Malgun Gothic"/>
                <a:cs typeface="Malgun Gothic"/>
              </a:rPr>
              <a:t>최초의</a:t>
            </a:r>
            <a:r>
              <a:rPr sz="1451" b="1" spc="-95" dirty="0">
                <a:solidFill>
                  <a:srgbClr val="4574AF"/>
                </a:solidFill>
                <a:latin typeface="Malgun Gothic"/>
                <a:cs typeface="Malgun Gothic"/>
              </a:rPr>
              <a:t> </a:t>
            </a:r>
            <a:r>
              <a:rPr lang="en-US" sz="1451" b="1" spc="-95" dirty="0">
                <a:solidFill>
                  <a:srgbClr val="4574AF"/>
                </a:solidFill>
                <a:latin typeface="Malgun Gothic"/>
                <a:cs typeface="Malgun Gothic"/>
              </a:rPr>
              <a:t>Non ActiveX </a:t>
            </a:r>
            <a:r>
              <a:rPr lang="ko-KR" altLang="en-US" sz="1451" b="1" spc="-95" dirty="0">
                <a:solidFill>
                  <a:srgbClr val="4574AF"/>
                </a:solidFill>
                <a:latin typeface="Malgun Gothic"/>
                <a:cs typeface="Malgun Gothic"/>
              </a:rPr>
              <a:t>기반</a:t>
            </a:r>
            <a:r>
              <a:rPr sz="1451" b="1" spc="-95" dirty="0">
                <a:solidFill>
                  <a:srgbClr val="4574AF"/>
                </a:solidFill>
                <a:latin typeface="Malgun Gothic"/>
                <a:cs typeface="Malgun Gothic"/>
              </a:rPr>
              <a:t> </a:t>
            </a:r>
            <a:r>
              <a:rPr sz="1451" b="1" spc="-95" dirty="0" err="1">
                <a:solidFill>
                  <a:srgbClr val="4574AF"/>
                </a:solidFill>
                <a:latin typeface="Malgun Gothic"/>
                <a:cs typeface="Malgun Gothic"/>
              </a:rPr>
              <a:t>그리드</a:t>
            </a:r>
            <a:endParaRPr lang="en-US" sz="1451" b="1" spc="-95" dirty="0">
              <a:solidFill>
                <a:srgbClr val="4574AF"/>
              </a:solidFill>
              <a:latin typeface="Malgun Gothic"/>
              <a:cs typeface="Malgun Gothic"/>
            </a:endParaRPr>
          </a:p>
          <a:p>
            <a:pPr marL="11516" algn="ctr"/>
            <a:r>
              <a:rPr lang="en-US" sz="1451" b="1" spc="-95" dirty="0">
                <a:solidFill>
                  <a:srgbClr val="4574AF"/>
                </a:solidFill>
                <a:latin typeface="Malgun Gothic"/>
                <a:cs typeface="Malgun Gothic"/>
              </a:rPr>
              <a:t>Since 2013</a:t>
            </a:r>
            <a:endParaRPr sz="1451" b="1" spc="-95" dirty="0">
              <a:solidFill>
                <a:srgbClr val="4574AF"/>
              </a:solidFill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65689" y="1529535"/>
            <a:ext cx="1487914" cy="137621"/>
          </a:xfrm>
          <a:custGeom>
            <a:avLst/>
            <a:gdLst/>
            <a:ahLst/>
            <a:cxnLst/>
            <a:rect l="l" t="t" r="r" b="b"/>
            <a:pathLst>
              <a:path w="1640840" h="151764">
                <a:moveTo>
                  <a:pt x="3624" y="12"/>
                </a:moveTo>
                <a:lnTo>
                  <a:pt x="1681" y="800"/>
                </a:lnTo>
                <a:lnTo>
                  <a:pt x="0" y="4038"/>
                </a:lnTo>
                <a:lnTo>
                  <a:pt x="66" y="4608"/>
                </a:lnTo>
                <a:lnTo>
                  <a:pt x="43273" y="30638"/>
                </a:lnTo>
                <a:lnTo>
                  <a:pt x="96729" y="53474"/>
                </a:lnTo>
                <a:lnTo>
                  <a:pt x="175632" y="79590"/>
                </a:lnTo>
                <a:lnTo>
                  <a:pt x="234317" y="95000"/>
                </a:lnTo>
                <a:lnTo>
                  <a:pt x="305986" y="110312"/>
                </a:lnTo>
                <a:lnTo>
                  <a:pt x="346859" y="117622"/>
                </a:lnTo>
                <a:lnTo>
                  <a:pt x="391182" y="124535"/>
                </a:lnTo>
                <a:lnTo>
                  <a:pt x="439021" y="130928"/>
                </a:lnTo>
                <a:lnTo>
                  <a:pt x="490446" y="136678"/>
                </a:lnTo>
                <a:lnTo>
                  <a:pt x="545523" y="141660"/>
                </a:lnTo>
                <a:lnTo>
                  <a:pt x="604320" y="145750"/>
                </a:lnTo>
                <a:lnTo>
                  <a:pt x="666905" y="148826"/>
                </a:lnTo>
                <a:lnTo>
                  <a:pt x="733346" y="150761"/>
                </a:lnTo>
                <a:lnTo>
                  <a:pt x="803711" y="151434"/>
                </a:lnTo>
                <a:lnTo>
                  <a:pt x="912918" y="150010"/>
                </a:lnTo>
                <a:lnTo>
                  <a:pt x="1012955" y="145969"/>
                </a:lnTo>
                <a:lnTo>
                  <a:pt x="1104154" y="139657"/>
                </a:lnTo>
                <a:lnTo>
                  <a:pt x="1186846" y="131422"/>
                </a:lnTo>
                <a:lnTo>
                  <a:pt x="1261363" y="121611"/>
                </a:lnTo>
                <a:lnTo>
                  <a:pt x="1328037" y="110570"/>
                </a:lnTo>
                <a:lnTo>
                  <a:pt x="1387200" y="98647"/>
                </a:lnTo>
                <a:lnTo>
                  <a:pt x="1430043" y="88379"/>
                </a:lnTo>
                <a:lnTo>
                  <a:pt x="801158" y="88379"/>
                </a:lnTo>
                <a:lnTo>
                  <a:pt x="706380" y="87402"/>
                </a:lnTo>
                <a:lnTo>
                  <a:pt x="617469" y="84642"/>
                </a:lnTo>
                <a:lnTo>
                  <a:pt x="534455" y="80352"/>
                </a:lnTo>
                <a:lnTo>
                  <a:pt x="457369" y="74784"/>
                </a:lnTo>
                <a:lnTo>
                  <a:pt x="386239" y="68193"/>
                </a:lnTo>
                <a:lnTo>
                  <a:pt x="321095" y="60831"/>
                </a:lnTo>
                <a:lnTo>
                  <a:pt x="261967" y="52952"/>
                </a:lnTo>
                <a:lnTo>
                  <a:pt x="208884" y="44810"/>
                </a:lnTo>
                <a:lnTo>
                  <a:pt x="161876" y="36657"/>
                </a:lnTo>
                <a:lnTo>
                  <a:pt x="120973" y="28748"/>
                </a:lnTo>
                <a:lnTo>
                  <a:pt x="57597" y="14671"/>
                </a:lnTo>
                <a:lnTo>
                  <a:pt x="18995" y="4608"/>
                </a:lnTo>
                <a:lnTo>
                  <a:pt x="5402" y="584"/>
                </a:lnTo>
                <a:lnTo>
                  <a:pt x="3624" y="12"/>
                </a:lnTo>
                <a:close/>
              </a:path>
              <a:path w="1640840" h="151764">
                <a:moveTo>
                  <a:pt x="1636933" y="0"/>
                </a:moveTo>
                <a:lnTo>
                  <a:pt x="1599390" y="11057"/>
                </a:lnTo>
                <a:lnTo>
                  <a:pt x="1550890" y="22858"/>
                </a:lnTo>
                <a:lnTo>
                  <a:pt x="1481791" y="36828"/>
                </a:lnTo>
                <a:lnTo>
                  <a:pt x="1439284" y="44172"/>
                </a:lnTo>
                <a:lnTo>
                  <a:pt x="1391347" y="51514"/>
                </a:lnTo>
                <a:lnTo>
                  <a:pt x="1337887" y="58672"/>
                </a:lnTo>
                <a:lnTo>
                  <a:pt x="1278809" y="65464"/>
                </a:lnTo>
                <a:lnTo>
                  <a:pt x="1214022" y="71710"/>
                </a:lnTo>
                <a:lnTo>
                  <a:pt x="1143430" y="77226"/>
                </a:lnTo>
                <a:lnTo>
                  <a:pt x="1066942" y="81833"/>
                </a:lnTo>
                <a:lnTo>
                  <a:pt x="984463" y="85349"/>
                </a:lnTo>
                <a:lnTo>
                  <a:pt x="895899" y="87591"/>
                </a:lnTo>
                <a:lnTo>
                  <a:pt x="801158" y="88379"/>
                </a:lnTo>
                <a:lnTo>
                  <a:pt x="1430043" y="88379"/>
                </a:lnTo>
                <a:lnTo>
                  <a:pt x="1484320" y="73541"/>
                </a:lnTo>
                <a:lnTo>
                  <a:pt x="1522941" y="61053"/>
                </a:lnTo>
                <a:lnTo>
                  <a:pt x="1581965" y="37939"/>
                </a:lnTo>
                <a:lnTo>
                  <a:pt x="1618909" y="19622"/>
                </a:lnTo>
                <a:lnTo>
                  <a:pt x="1640616" y="4038"/>
                </a:lnTo>
                <a:lnTo>
                  <a:pt x="1638850" y="762"/>
                </a:lnTo>
                <a:lnTo>
                  <a:pt x="1636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187248" y="1325166"/>
            <a:ext cx="103647" cy="166987"/>
          </a:xfrm>
          <a:custGeom>
            <a:avLst/>
            <a:gdLst/>
            <a:ahLst/>
            <a:cxnLst/>
            <a:rect l="l" t="t" r="r" b="b"/>
            <a:pathLst>
              <a:path w="114300" h="184150">
                <a:moveTo>
                  <a:pt x="27101" y="125869"/>
                </a:moveTo>
                <a:lnTo>
                  <a:pt x="0" y="131851"/>
                </a:lnTo>
                <a:lnTo>
                  <a:pt x="2533" y="143557"/>
                </a:lnTo>
                <a:lnTo>
                  <a:pt x="6459" y="153871"/>
                </a:lnTo>
                <a:lnTo>
                  <a:pt x="35548" y="180571"/>
                </a:lnTo>
                <a:lnTo>
                  <a:pt x="56616" y="183984"/>
                </a:lnTo>
                <a:lnTo>
                  <a:pt x="68301" y="182981"/>
                </a:lnTo>
                <a:lnTo>
                  <a:pt x="104530" y="159393"/>
                </a:lnTo>
                <a:lnTo>
                  <a:pt x="104764" y="158953"/>
                </a:lnTo>
                <a:lnTo>
                  <a:pt x="57658" y="158953"/>
                </a:lnTo>
                <a:lnTo>
                  <a:pt x="50207" y="158234"/>
                </a:lnTo>
                <a:lnTo>
                  <a:pt x="28333" y="136283"/>
                </a:lnTo>
                <a:lnTo>
                  <a:pt x="27101" y="125869"/>
                </a:lnTo>
                <a:close/>
              </a:path>
              <a:path w="114300" h="184150">
                <a:moveTo>
                  <a:pt x="61214" y="0"/>
                </a:moveTo>
                <a:lnTo>
                  <a:pt x="23202" y="13550"/>
                </a:lnTo>
                <a:lnTo>
                  <a:pt x="7924" y="46964"/>
                </a:lnTo>
                <a:lnTo>
                  <a:pt x="10199" y="60894"/>
                </a:lnTo>
                <a:lnTo>
                  <a:pt x="17024" y="73042"/>
                </a:lnTo>
                <a:lnTo>
                  <a:pt x="28402" y="83406"/>
                </a:lnTo>
                <a:lnTo>
                  <a:pt x="44335" y="91986"/>
                </a:lnTo>
                <a:lnTo>
                  <a:pt x="61442" y="99110"/>
                </a:lnTo>
                <a:lnTo>
                  <a:pt x="65887" y="101028"/>
                </a:lnTo>
                <a:lnTo>
                  <a:pt x="86715" y="125869"/>
                </a:lnTo>
                <a:lnTo>
                  <a:pt x="86715" y="137896"/>
                </a:lnTo>
                <a:lnTo>
                  <a:pt x="83959" y="144983"/>
                </a:lnTo>
                <a:lnTo>
                  <a:pt x="72923" y="156159"/>
                </a:lnTo>
                <a:lnTo>
                  <a:pt x="66001" y="158953"/>
                </a:lnTo>
                <a:lnTo>
                  <a:pt x="104764" y="158953"/>
                </a:lnTo>
                <a:lnTo>
                  <a:pt x="109626" y="149818"/>
                </a:lnTo>
                <a:lnTo>
                  <a:pt x="112683" y="139181"/>
                </a:lnTo>
                <a:lnTo>
                  <a:pt x="113703" y="127482"/>
                </a:lnTo>
                <a:lnTo>
                  <a:pt x="113079" y="118705"/>
                </a:lnTo>
                <a:lnTo>
                  <a:pt x="90820" y="85029"/>
                </a:lnTo>
                <a:lnTo>
                  <a:pt x="54432" y="68110"/>
                </a:lnTo>
                <a:lnTo>
                  <a:pt x="45995" y="63825"/>
                </a:lnTo>
                <a:lnTo>
                  <a:pt x="39966" y="58915"/>
                </a:lnTo>
                <a:lnTo>
                  <a:pt x="36347" y="53376"/>
                </a:lnTo>
                <a:lnTo>
                  <a:pt x="35140" y="47205"/>
                </a:lnTo>
                <a:lnTo>
                  <a:pt x="35140" y="40919"/>
                </a:lnTo>
                <a:lnTo>
                  <a:pt x="37592" y="35712"/>
                </a:lnTo>
                <a:lnTo>
                  <a:pt x="42494" y="31572"/>
                </a:lnTo>
                <a:lnTo>
                  <a:pt x="47396" y="27368"/>
                </a:lnTo>
                <a:lnTo>
                  <a:pt x="53555" y="25260"/>
                </a:lnTo>
                <a:lnTo>
                  <a:pt x="105780" y="25260"/>
                </a:lnTo>
                <a:lnTo>
                  <a:pt x="99654" y="16791"/>
                </a:lnTo>
                <a:lnTo>
                  <a:pt x="88522" y="7461"/>
                </a:lnTo>
                <a:lnTo>
                  <a:pt x="75708" y="1864"/>
                </a:lnTo>
                <a:lnTo>
                  <a:pt x="61214" y="0"/>
                </a:lnTo>
                <a:close/>
              </a:path>
              <a:path w="114300" h="184150">
                <a:moveTo>
                  <a:pt x="105780" y="25260"/>
                </a:moveTo>
                <a:lnTo>
                  <a:pt x="67030" y="25260"/>
                </a:lnTo>
                <a:lnTo>
                  <a:pt x="71970" y="26492"/>
                </a:lnTo>
                <a:lnTo>
                  <a:pt x="75806" y="28943"/>
                </a:lnTo>
                <a:lnTo>
                  <a:pt x="79476" y="31076"/>
                </a:lnTo>
                <a:lnTo>
                  <a:pt x="83359" y="35712"/>
                </a:lnTo>
                <a:lnTo>
                  <a:pt x="87401" y="42722"/>
                </a:lnTo>
                <a:lnTo>
                  <a:pt x="109105" y="29857"/>
                </a:lnTo>
                <a:lnTo>
                  <a:pt x="105780" y="25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9304450" y="1325212"/>
            <a:ext cx="175625" cy="166987"/>
          </a:xfrm>
          <a:custGeom>
            <a:avLst/>
            <a:gdLst/>
            <a:ahLst/>
            <a:cxnLst/>
            <a:rect l="l" t="t" r="r" b="b"/>
            <a:pathLst>
              <a:path w="193675" h="184150">
                <a:moveTo>
                  <a:pt x="97104" y="0"/>
                </a:moveTo>
                <a:lnTo>
                  <a:pt x="43581" y="15125"/>
                </a:lnTo>
                <a:lnTo>
                  <a:pt x="7153" y="56394"/>
                </a:lnTo>
                <a:lnTo>
                  <a:pt x="0" y="91198"/>
                </a:lnTo>
                <a:lnTo>
                  <a:pt x="1959" y="111484"/>
                </a:lnTo>
                <a:lnTo>
                  <a:pt x="31368" y="160108"/>
                </a:lnTo>
                <a:lnTo>
                  <a:pt x="78226" y="182397"/>
                </a:lnTo>
                <a:lnTo>
                  <a:pt x="95669" y="183883"/>
                </a:lnTo>
                <a:lnTo>
                  <a:pt x="115166" y="182211"/>
                </a:lnTo>
                <a:lnTo>
                  <a:pt x="133180" y="177195"/>
                </a:lnTo>
                <a:lnTo>
                  <a:pt x="149709" y="168833"/>
                </a:lnTo>
                <a:lnTo>
                  <a:pt x="162537" y="158851"/>
                </a:lnTo>
                <a:lnTo>
                  <a:pt x="96037" y="158851"/>
                </a:lnTo>
                <a:lnTo>
                  <a:pt x="83016" y="157665"/>
                </a:lnTo>
                <a:lnTo>
                  <a:pt x="48729" y="139890"/>
                </a:lnTo>
                <a:lnTo>
                  <a:pt x="29429" y="105586"/>
                </a:lnTo>
                <a:lnTo>
                  <a:pt x="28174" y="91198"/>
                </a:lnTo>
                <a:lnTo>
                  <a:pt x="29384" y="78089"/>
                </a:lnTo>
                <a:lnTo>
                  <a:pt x="48018" y="44449"/>
                </a:lnTo>
                <a:lnTo>
                  <a:pt x="82880" y="26363"/>
                </a:lnTo>
                <a:lnTo>
                  <a:pt x="96748" y="25158"/>
                </a:lnTo>
                <a:lnTo>
                  <a:pt x="162440" y="25158"/>
                </a:lnTo>
                <a:lnTo>
                  <a:pt x="150041" y="15248"/>
                </a:lnTo>
                <a:lnTo>
                  <a:pt x="133802" y="6778"/>
                </a:lnTo>
                <a:lnTo>
                  <a:pt x="116156" y="1695"/>
                </a:lnTo>
                <a:lnTo>
                  <a:pt x="97104" y="0"/>
                </a:lnTo>
                <a:close/>
              </a:path>
              <a:path w="193675" h="184150">
                <a:moveTo>
                  <a:pt x="162440" y="25158"/>
                </a:moveTo>
                <a:lnTo>
                  <a:pt x="96748" y="25158"/>
                </a:lnTo>
                <a:lnTo>
                  <a:pt x="110652" y="26363"/>
                </a:lnTo>
                <a:lnTo>
                  <a:pt x="123390" y="29979"/>
                </a:lnTo>
                <a:lnTo>
                  <a:pt x="154005" y="54615"/>
                </a:lnTo>
                <a:lnTo>
                  <a:pt x="165040" y="91198"/>
                </a:lnTo>
                <a:lnTo>
                  <a:pt x="165091" y="92227"/>
                </a:lnTo>
                <a:lnTo>
                  <a:pt x="163864" y="105479"/>
                </a:lnTo>
                <a:lnTo>
                  <a:pt x="145122" y="139547"/>
                </a:lnTo>
                <a:lnTo>
                  <a:pt x="110013" y="157644"/>
                </a:lnTo>
                <a:lnTo>
                  <a:pt x="96037" y="158851"/>
                </a:lnTo>
                <a:lnTo>
                  <a:pt x="162537" y="158851"/>
                </a:lnTo>
                <a:lnTo>
                  <a:pt x="186131" y="127576"/>
                </a:lnTo>
                <a:lnTo>
                  <a:pt x="193255" y="92227"/>
                </a:lnTo>
                <a:lnTo>
                  <a:pt x="191481" y="73904"/>
                </a:lnTo>
                <a:lnTo>
                  <a:pt x="186159" y="56940"/>
                </a:lnTo>
                <a:lnTo>
                  <a:pt x="177289" y="41338"/>
                </a:lnTo>
                <a:lnTo>
                  <a:pt x="164871" y="27101"/>
                </a:lnTo>
                <a:lnTo>
                  <a:pt x="162440" y="25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9522345" y="1408728"/>
            <a:ext cx="0" cy="8407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267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9510213" y="1397788"/>
            <a:ext cx="82918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9510213" y="1367269"/>
            <a:ext cx="24760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58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9510213" y="1336175"/>
            <a:ext cx="846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1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9671678" y="1347691"/>
            <a:ext cx="0" cy="145106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59461"/>
                </a:lnTo>
              </a:path>
            </a:pathLst>
          </a:custGeom>
          <a:ln w="267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9608551" y="1336285"/>
            <a:ext cx="129559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11" y="0"/>
                </a:lnTo>
              </a:path>
            </a:pathLst>
          </a:custGeom>
          <a:ln w="25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9765806" y="1326629"/>
            <a:ext cx="109406" cy="164108"/>
          </a:xfrm>
          <a:custGeom>
            <a:avLst/>
            <a:gdLst/>
            <a:ahLst/>
            <a:cxnLst/>
            <a:rect l="l" t="t" r="r" b="b"/>
            <a:pathLst>
              <a:path w="120650" h="180975">
                <a:moveTo>
                  <a:pt x="30429" y="0"/>
                </a:moveTo>
                <a:lnTo>
                  <a:pt x="0" y="0"/>
                </a:lnTo>
                <a:lnTo>
                  <a:pt x="0" y="180771"/>
                </a:lnTo>
                <a:lnTo>
                  <a:pt x="46291" y="180771"/>
                </a:lnTo>
                <a:lnTo>
                  <a:pt x="56213" y="180559"/>
                </a:lnTo>
                <a:lnTo>
                  <a:pt x="98269" y="169008"/>
                </a:lnTo>
                <a:lnTo>
                  <a:pt x="112037" y="155130"/>
                </a:lnTo>
                <a:lnTo>
                  <a:pt x="30568" y="155130"/>
                </a:lnTo>
                <a:lnTo>
                  <a:pt x="30568" y="100456"/>
                </a:lnTo>
                <a:lnTo>
                  <a:pt x="110603" y="100456"/>
                </a:lnTo>
                <a:lnTo>
                  <a:pt x="105729" y="95001"/>
                </a:lnTo>
                <a:lnTo>
                  <a:pt x="99793" y="90238"/>
                </a:lnTo>
                <a:lnTo>
                  <a:pt x="93005" y="86396"/>
                </a:lnTo>
                <a:lnTo>
                  <a:pt x="85369" y="83477"/>
                </a:lnTo>
                <a:lnTo>
                  <a:pt x="91372" y="77622"/>
                </a:lnTo>
                <a:lnTo>
                  <a:pt x="30568" y="77622"/>
                </a:lnTo>
                <a:lnTo>
                  <a:pt x="30568" y="25057"/>
                </a:lnTo>
                <a:lnTo>
                  <a:pt x="94757" y="25057"/>
                </a:lnTo>
                <a:lnTo>
                  <a:pt x="93573" y="22631"/>
                </a:lnTo>
                <a:lnTo>
                  <a:pt x="56271" y="1575"/>
                </a:lnTo>
                <a:lnTo>
                  <a:pt x="40072" y="174"/>
                </a:lnTo>
                <a:lnTo>
                  <a:pt x="30429" y="0"/>
                </a:lnTo>
                <a:close/>
              </a:path>
              <a:path w="120650" h="180975">
                <a:moveTo>
                  <a:pt x="110603" y="100456"/>
                </a:moveTo>
                <a:lnTo>
                  <a:pt x="46037" y="100456"/>
                </a:lnTo>
                <a:lnTo>
                  <a:pt x="57416" y="100947"/>
                </a:lnTo>
                <a:lnTo>
                  <a:pt x="66916" y="102417"/>
                </a:lnTo>
                <a:lnTo>
                  <a:pt x="74530" y="104866"/>
                </a:lnTo>
                <a:lnTo>
                  <a:pt x="80251" y="108292"/>
                </a:lnTo>
                <a:lnTo>
                  <a:pt x="86817" y="113601"/>
                </a:lnTo>
                <a:lnTo>
                  <a:pt x="90081" y="120167"/>
                </a:lnTo>
                <a:lnTo>
                  <a:pt x="90081" y="136004"/>
                </a:lnTo>
                <a:lnTo>
                  <a:pt x="49441" y="155130"/>
                </a:lnTo>
                <a:lnTo>
                  <a:pt x="112037" y="155130"/>
                </a:lnTo>
                <a:lnTo>
                  <a:pt x="116058" y="148575"/>
                </a:lnTo>
                <a:lnTo>
                  <a:pt x="119206" y="139208"/>
                </a:lnTo>
                <a:lnTo>
                  <a:pt x="120256" y="129019"/>
                </a:lnTo>
                <a:lnTo>
                  <a:pt x="119665" y="121191"/>
                </a:lnTo>
                <a:lnTo>
                  <a:pt x="117894" y="113861"/>
                </a:lnTo>
                <a:lnTo>
                  <a:pt x="114941" y="107027"/>
                </a:lnTo>
                <a:lnTo>
                  <a:pt x="110807" y="100685"/>
                </a:lnTo>
                <a:lnTo>
                  <a:pt x="110603" y="100456"/>
                </a:lnTo>
                <a:close/>
              </a:path>
              <a:path w="120650" h="180975">
                <a:moveTo>
                  <a:pt x="94757" y="25057"/>
                </a:moveTo>
                <a:lnTo>
                  <a:pt x="51625" y="25057"/>
                </a:lnTo>
                <a:lnTo>
                  <a:pt x="59499" y="27254"/>
                </a:lnTo>
                <a:lnTo>
                  <a:pt x="70332" y="36080"/>
                </a:lnTo>
                <a:lnTo>
                  <a:pt x="73050" y="42532"/>
                </a:lnTo>
                <a:lnTo>
                  <a:pt x="72996" y="59925"/>
                </a:lnTo>
                <a:lnTo>
                  <a:pt x="70396" y="66395"/>
                </a:lnTo>
                <a:lnTo>
                  <a:pt x="40119" y="77622"/>
                </a:lnTo>
                <a:lnTo>
                  <a:pt x="91372" y="77622"/>
                </a:lnTo>
                <a:lnTo>
                  <a:pt x="92655" y="76371"/>
                </a:lnTo>
                <a:lnTo>
                  <a:pt x="97863" y="68521"/>
                </a:lnTo>
                <a:lnTo>
                  <a:pt x="100989" y="59925"/>
                </a:lnTo>
                <a:lnTo>
                  <a:pt x="102031" y="50584"/>
                </a:lnTo>
                <a:lnTo>
                  <a:pt x="102031" y="43472"/>
                </a:lnTo>
                <a:lnTo>
                  <a:pt x="100317" y="36448"/>
                </a:lnTo>
                <a:lnTo>
                  <a:pt x="94757" y="2505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9892856" y="1322126"/>
            <a:ext cx="174473" cy="173321"/>
          </a:xfrm>
          <a:custGeom>
            <a:avLst/>
            <a:gdLst/>
            <a:ahLst/>
            <a:cxnLst/>
            <a:rect l="l" t="t" r="r" b="b"/>
            <a:pathLst>
              <a:path w="192404" h="191135">
                <a:moveTo>
                  <a:pt x="96596" y="0"/>
                </a:moveTo>
                <a:lnTo>
                  <a:pt x="43355" y="15676"/>
                </a:lnTo>
                <a:lnTo>
                  <a:pt x="16009" y="42495"/>
                </a:lnTo>
                <a:lnTo>
                  <a:pt x="0" y="94576"/>
                </a:lnTo>
                <a:lnTo>
                  <a:pt x="1950" y="115615"/>
                </a:lnTo>
                <a:lnTo>
                  <a:pt x="17552" y="151344"/>
                </a:lnTo>
                <a:lnTo>
                  <a:pt x="61369" y="184538"/>
                </a:lnTo>
                <a:lnTo>
                  <a:pt x="95173" y="190703"/>
                </a:lnTo>
                <a:lnTo>
                  <a:pt x="114564" y="188967"/>
                </a:lnTo>
                <a:lnTo>
                  <a:pt x="132483" y="183761"/>
                </a:lnTo>
                <a:lnTo>
                  <a:pt x="148930" y="175085"/>
                </a:lnTo>
                <a:lnTo>
                  <a:pt x="161697" y="164731"/>
                </a:lnTo>
                <a:lnTo>
                  <a:pt x="95529" y="164731"/>
                </a:lnTo>
                <a:lnTo>
                  <a:pt x="82582" y="163502"/>
                </a:lnTo>
                <a:lnTo>
                  <a:pt x="48488" y="145072"/>
                </a:lnTo>
                <a:lnTo>
                  <a:pt x="29271" y="109503"/>
                </a:lnTo>
                <a:lnTo>
                  <a:pt x="28022" y="94576"/>
                </a:lnTo>
                <a:lnTo>
                  <a:pt x="29226" y="80983"/>
                </a:lnTo>
                <a:lnTo>
                  <a:pt x="47764" y="46101"/>
                </a:lnTo>
                <a:lnTo>
                  <a:pt x="82445" y="27336"/>
                </a:lnTo>
                <a:lnTo>
                  <a:pt x="96240" y="26085"/>
                </a:lnTo>
                <a:lnTo>
                  <a:pt x="161596" y="26085"/>
                </a:lnTo>
                <a:lnTo>
                  <a:pt x="149263" y="15810"/>
                </a:lnTo>
                <a:lnTo>
                  <a:pt x="133108" y="7027"/>
                </a:lnTo>
                <a:lnTo>
                  <a:pt x="115553" y="1757"/>
                </a:lnTo>
                <a:lnTo>
                  <a:pt x="96596" y="0"/>
                </a:lnTo>
                <a:close/>
              </a:path>
              <a:path w="192404" h="191135">
                <a:moveTo>
                  <a:pt x="161596" y="26085"/>
                </a:moveTo>
                <a:lnTo>
                  <a:pt x="96240" y="26085"/>
                </a:lnTo>
                <a:lnTo>
                  <a:pt x="110071" y="27336"/>
                </a:lnTo>
                <a:lnTo>
                  <a:pt x="122740" y="31088"/>
                </a:lnTo>
                <a:lnTo>
                  <a:pt x="153203" y="56640"/>
                </a:lnTo>
                <a:lnTo>
                  <a:pt x="164188" y="94576"/>
                </a:lnTo>
                <a:lnTo>
                  <a:pt x="164241" y="95643"/>
                </a:lnTo>
                <a:lnTo>
                  <a:pt x="163018" y="109390"/>
                </a:lnTo>
                <a:lnTo>
                  <a:pt x="144360" y="144716"/>
                </a:lnTo>
                <a:lnTo>
                  <a:pt x="109433" y="163481"/>
                </a:lnTo>
                <a:lnTo>
                  <a:pt x="95529" y="164731"/>
                </a:lnTo>
                <a:lnTo>
                  <a:pt x="161697" y="164731"/>
                </a:lnTo>
                <a:lnTo>
                  <a:pt x="185166" y="132302"/>
                </a:lnTo>
                <a:lnTo>
                  <a:pt x="192252" y="95643"/>
                </a:lnTo>
                <a:lnTo>
                  <a:pt x="190488" y="76641"/>
                </a:lnTo>
                <a:lnTo>
                  <a:pt x="185194" y="59050"/>
                </a:lnTo>
                <a:lnTo>
                  <a:pt x="176372" y="42871"/>
                </a:lnTo>
                <a:lnTo>
                  <a:pt x="164020" y="28105"/>
                </a:lnTo>
                <a:lnTo>
                  <a:pt x="161596" y="2608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10327887" y="1480441"/>
            <a:ext cx="104223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617" y="0"/>
                </a:lnTo>
              </a:path>
            </a:pathLst>
          </a:custGeom>
          <a:ln w="2667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0340733" y="1324394"/>
            <a:ext cx="0" cy="143955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2833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10067191" y="1322541"/>
            <a:ext cx="250481" cy="172170"/>
          </a:xfrm>
          <a:custGeom>
            <a:avLst/>
            <a:gdLst/>
            <a:ahLst/>
            <a:cxnLst/>
            <a:rect l="l" t="t" r="r" b="b"/>
            <a:pathLst>
              <a:path w="276225" h="189864">
                <a:moveTo>
                  <a:pt x="32346" y="0"/>
                </a:moveTo>
                <a:lnTo>
                  <a:pt x="0" y="0"/>
                </a:lnTo>
                <a:lnTo>
                  <a:pt x="79971" y="189763"/>
                </a:lnTo>
                <a:lnTo>
                  <a:pt x="87566" y="189763"/>
                </a:lnTo>
                <a:lnTo>
                  <a:pt x="113409" y="125006"/>
                </a:lnTo>
                <a:lnTo>
                  <a:pt x="83743" y="125006"/>
                </a:lnTo>
                <a:lnTo>
                  <a:pt x="32346" y="0"/>
                </a:lnTo>
                <a:close/>
              </a:path>
              <a:path w="276225" h="189864">
                <a:moveTo>
                  <a:pt x="166366" y="66382"/>
                </a:moveTo>
                <a:lnTo>
                  <a:pt x="136804" y="66382"/>
                </a:lnTo>
                <a:lnTo>
                  <a:pt x="184073" y="189763"/>
                </a:lnTo>
                <a:lnTo>
                  <a:pt x="191617" y="189763"/>
                </a:lnTo>
                <a:lnTo>
                  <a:pt x="220338" y="125006"/>
                </a:lnTo>
                <a:lnTo>
                  <a:pt x="188836" y="125006"/>
                </a:lnTo>
                <a:lnTo>
                  <a:pt x="166366" y="66382"/>
                </a:lnTo>
                <a:close/>
              </a:path>
              <a:path w="276225" h="189864">
                <a:moveTo>
                  <a:pt x="144411" y="9105"/>
                </a:moveTo>
                <a:lnTo>
                  <a:pt x="130162" y="9105"/>
                </a:lnTo>
                <a:lnTo>
                  <a:pt x="83743" y="125006"/>
                </a:lnTo>
                <a:lnTo>
                  <a:pt x="113409" y="125006"/>
                </a:lnTo>
                <a:lnTo>
                  <a:pt x="136804" y="66382"/>
                </a:lnTo>
                <a:lnTo>
                  <a:pt x="166366" y="66382"/>
                </a:lnTo>
                <a:lnTo>
                  <a:pt x="144411" y="9105"/>
                </a:lnTo>
                <a:close/>
              </a:path>
              <a:path w="276225" h="189864">
                <a:moveTo>
                  <a:pt x="275780" y="0"/>
                </a:moveTo>
                <a:lnTo>
                  <a:pt x="243433" y="0"/>
                </a:lnTo>
                <a:lnTo>
                  <a:pt x="188836" y="125006"/>
                </a:lnTo>
                <a:lnTo>
                  <a:pt x="220338" y="125006"/>
                </a:lnTo>
                <a:lnTo>
                  <a:pt x="27578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TextBox 18"/>
          <p:cNvSpPr txBox="1"/>
          <p:nvPr/>
        </p:nvSpPr>
        <p:spPr>
          <a:xfrm>
            <a:off x="2844800" y="4822638"/>
            <a:ext cx="78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그리드컴포넌트는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UI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툴의 가장 핵심요소로서 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SBUx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Ver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2.0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내에는 국내 최초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Non ActiveX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기반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공공시장 점유율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 제품인 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SBGrid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V 2.5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기본 탑재되어 있습니다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1332274" y="0"/>
            <a:ext cx="9695634" cy="1958935"/>
          </a:xfrm>
          <a:custGeom>
            <a:avLst/>
            <a:gdLst/>
            <a:ahLst/>
            <a:cxnLst/>
            <a:rect l="l" t="t" r="r" b="b"/>
            <a:pathLst>
              <a:path w="10692130" h="2160270">
                <a:moveTo>
                  <a:pt x="0" y="2159990"/>
                </a:moveTo>
                <a:lnTo>
                  <a:pt x="10692003" y="2159990"/>
                </a:lnTo>
                <a:lnTo>
                  <a:pt x="10692003" y="0"/>
                </a:lnTo>
                <a:lnTo>
                  <a:pt x="0" y="0"/>
                </a:lnTo>
                <a:lnTo>
                  <a:pt x="0" y="215999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9646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8689" y="1308674"/>
            <a:ext cx="2285424" cy="392132"/>
          </a:xfrm>
          <a:custGeom>
            <a:avLst/>
            <a:gdLst/>
            <a:ahLst/>
            <a:cxnLst/>
            <a:rect l="l" t="t" r="r" b="b"/>
            <a:pathLst>
              <a:path w="2520315" h="432435">
                <a:moveTo>
                  <a:pt x="2519997" y="0"/>
                </a:moveTo>
                <a:lnTo>
                  <a:pt x="0" y="0"/>
                </a:lnTo>
                <a:lnTo>
                  <a:pt x="0" y="324002"/>
                </a:lnTo>
                <a:lnTo>
                  <a:pt x="1687" y="386440"/>
                </a:lnTo>
                <a:lnTo>
                  <a:pt x="13500" y="418503"/>
                </a:lnTo>
                <a:lnTo>
                  <a:pt x="45562" y="430315"/>
                </a:lnTo>
                <a:lnTo>
                  <a:pt x="108000" y="432003"/>
                </a:lnTo>
                <a:lnTo>
                  <a:pt x="2411996" y="432003"/>
                </a:lnTo>
                <a:lnTo>
                  <a:pt x="2474434" y="430315"/>
                </a:lnTo>
                <a:lnTo>
                  <a:pt x="2506497" y="418503"/>
                </a:lnTo>
                <a:lnTo>
                  <a:pt x="2518309" y="386440"/>
                </a:lnTo>
                <a:lnTo>
                  <a:pt x="2519997" y="324002"/>
                </a:lnTo>
                <a:lnTo>
                  <a:pt x="2519997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7112251" y="1308674"/>
            <a:ext cx="2285424" cy="392132"/>
          </a:xfrm>
          <a:custGeom>
            <a:avLst/>
            <a:gdLst/>
            <a:ahLst/>
            <a:cxnLst/>
            <a:rect l="l" t="t" r="r" b="b"/>
            <a:pathLst>
              <a:path w="2520315" h="432435">
                <a:moveTo>
                  <a:pt x="2519997" y="0"/>
                </a:moveTo>
                <a:lnTo>
                  <a:pt x="0" y="0"/>
                </a:lnTo>
                <a:lnTo>
                  <a:pt x="0" y="324002"/>
                </a:lnTo>
                <a:lnTo>
                  <a:pt x="1687" y="386440"/>
                </a:lnTo>
                <a:lnTo>
                  <a:pt x="13500" y="418503"/>
                </a:lnTo>
                <a:lnTo>
                  <a:pt x="45562" y="430315"/>
                </a:lnTo>
                <a:lnTo>
                  <a:pt x="108000" y="432003"/>
                </a:lnTo>
                <a:lnTo>
                  <a:pt x="2411996" y="432003"/>
                </a:lnTo>
                <a:lnTo>
                  <a:pt x="2474434" y="430315"/>
                </a:lnTo>
                <a:lnTo>
                  <a:pt x="2506497" y="418503"/>
                </a:lnTo>
                <a:lnTo>
                  <a:pt x="2518309" y="386440"/>
                </a:lnTo>
                <a:lnTo>
                  <a:pt x="2519997" y="324002"/>
                </a:lnTo>
                <a:lnTo>
                  <a:pt x="2519997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7254259" y="3382577"/>
            <a:ext cx="2285424" cy="459503"/>
          </a:xfrm>
          <a:custGeom>
            <a:avLst/>
            <a:gdLst/>
            <a:ahLst/>
            <a:cxnLst/>
            <a:rect l="l" t="t" r="r" b="b"/>
            <a:pathLst>
              <a:path w="2520315" h="506729">
                <a:moveTo>
                  <a:pt x="0" y="506450"/>
                </a:moveTo>
                <a:lnTo>
                  <a:pt x="0" y="116636"/>
                </a:lnTo>
                <a:lnTo>
                  <a:pt x="1687" y="49206"/>
                </a:lnTo>
                <a:lnTo>
                  <a:pt x="13500" y="14579"/>
                </a:lnTo>
                <a:lnTo>
                  <a:pt x="45562" y="1822"/>
                </a:lnTo>
                <a:lnTo>
                  <a:pt x="108000" y="0"/>
                </a:lnTo>
                <a:lnTo>
                  <a:pt x="2411996" y="0"/>
                </a:lnTo>
                <a:lnTo>
                  <a:pt x="2474434" y="1822"/>
                </a:lnTo>
                <a:lnTo>
                  <a:pt x="2506497" y="14579"/>
                </a:lnTo>
                <a:lnTo>
                  <a:pt x="2518309" y="49206"/>
                </a:lnTo>
                <a:lnTo>
                  <a:pt x="2519997" y="116636"/>
                </a:lnTo>
                <a:lnTo>
                  <a:pt x="2519997" y="506450"/>
                </a:lnTo>
              </a:path>
            </a:pathLst>
          </a:custGeom>
          <a:ln w="38099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2917768" y="1359439"/>
            <a:ext cx="1687149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23" dirty="0">
                <a:solidFill>
                  <a:srgbClr val="FFFFFF"/>
                </a:solidFill>
                <a:latin typeface="Malgun Gothic"/>
                <a:cs typeface="Malgun Gothic"/>
              </a:rPr>
              <a:t>UI/UX </a:t>
            </a:r>
            <a:r>
              <a:rPr sz="1632" b="1" spc="-118" dirty="0">
                <a:solidFill>
                  <a:srgbClr val="FFFFFF"/>
                </a:solidFill>
                <a:latin typeface="Malgun Gothic"/>
                <a:cs typeface="Malgun Gothic"/>
              </a:rPr>
              <a:t>시장의</a:t>
            </a:r>
            <a:r>
              <a:rPr sz="1632" b="1" spc="-258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32" b="1" spc="-118" dirty="0">
                <a:solidFill>
                  <a:srgbClr val="FFFFFF"/>
                </a:solidFill>
                <a:latin typeface="Malgun Gothic"/>
                <a:cs typeface="Malgun Gothic"/>
              </a:rPr>
              <a:t>변화</a:t>
            </a:r>
            <a:endParaRPr sz="1632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127" y="2462488"/>
            <a:ext cx="807297" cy="40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1" b="1" spc="-27" dirty="0">
                <a:solidFill>
                  <a:srgbClr val="3E3E3E"/>
                </a:solidFill>
                <a:latin typeface="Malgun Gothic"/>
                <a:cs typeface="Malgun Gothic"/>
              </a:rPr>
              <a:t>1세대</a:t>
            </a:r>
            <a:endParaRPr sz="1451">
              <a:latin typeface="Malgun Gothic"/>
              <a:cs typeface="Malgun Gothic"/>
            </a:endParaRPr>
          </a:p>
          <a:p>
            <a:pPr algn="ctr">
              <a:spcBef>
                <a:spcPts val="73"/>
              </a:spcBef>
            </a:pPr>
            <a:r>
              <a:rPr sz="1088" b="1" spc="9" dirty="0">
                <a:solidFill>
                  <a:srgbClr val="3E3E3E"/>
                </a:solidFill>
                <a:latin typeface="Malgun Gothic"/>
                <a:cs typeface="Malgun Gothic"/>
              </a:rPr>
              <a:t>(X-internet)</a:t>
            </a:r>
            <a:endParaRPr sz="1088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4309" y="2175535"/>
            <a:ext cx="4002515" cy="999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9" algn="ctr"/>
            <a:r>
              <a:rPr lang="ko-KR" altLang="en-US" sz="1179" b="1" spc="-86" dirty="0" smtClean="0">
                <a:solidFill>
                  <a:srgbClr val="3E3E3E"/>
                </a:solidFill>
                <a:latin typeface="Malgun Gothic"/>
                <a:cs typeface="Malgun Gothic"/>
              </a:rPr>
              <a:t>컴포넌트</a:t>
            </a:r>
            <a:r>
              <a:rPr sz="1179" b="1" spc="-86" dirty="0" smtClean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179" b="1" spc="-86" dirty="0">
                <a:solidFill>
                  <a:srgbClr val="3E3E3E"/>
                </a:solidFill>
                <a:latin typeface="Malgun Gothic"/>
                <a:cs typeface="Malgun Gothic"/>
              </a:rPr>
              <a:t>기반 </a:t>
            </a:r>
            <a:r>
              <a:rPr sz="1179" b="1" spc="-18" dirty="0">
                <a:solidFill>
                  <a:srgbClr val="3E3E3E"/>
                </a:solidFill>
                <a:latin typeface="Malgun Gothic"/>
                <a:cs typeface="Malgun Gothic"/>
              </a:rPr>
              <a:t>UI</a:t>
            </a:r>
            <a:r>
              <a:rPr sz="1179" b="1" spc="-95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179" b="1" spc="-86" dirty="0">
                <a:solidFill>
                  <a:srgbClr val="3E3E3E"/>
                </a:solidFill>
                <a:latin typeface="Malgun Gothic"/>
                <a:cs typeface="Malgun Gothic"/>
              </a:rPr>
              <a:t>개발도구</a:t>
            </a:r>
            <a:endParaRPr sz="1179" dirty="0">
              <a:latin typeface="Malgun Gothic"/>
              <a:cs typeface="Malgun Gothic"/>
            </a:endParaRPr>
          </a:p>
          <a:p>
            <a:pPr marL="11516" marR="4607" algn="ctr">
              <a:spcBef>
                <a:spcPts val="254"/>
              </a:spcBef>
            </a:pP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다른 </a:t>
            </a:r>
            <a:r>
              <a:rPr sz="997" spc="-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Framework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유형 </a:t>
            </a:r>
            <a:r>
              <a:rPr sz="997" spc="-10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및 </a:t>
            </a:r>
            <a:r>
              <a:rPr sz="997" spc="-59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Library유형과와 </a:t>
            </a:r>
            <a:r>
              <a:rPr sz="997" spc="-1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혼용이 </a:t>
            </a:r>
            <a:r>
              <a:rPr sz="997" spc="-12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가능하며 </a:t>
            </a:r>
            <a:r>
              <a:rPr sz="997" spc="-2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Library </a:t>
            </a:r>
            <a:r>
              <a:rPr sz="997" spc="-1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유형의</a:t>
            </a:r>
            <a:r>
              <a:rPr sz="997" spc="-2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장점  </a:t>
            </a:r>
            <a:r>
              <a:rPr sz="997" spc="-10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을 </a:t>
            </a:r>
            <a:r>
              <a:rPr sz="997" spc="-1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갖추고 </a:t>
            </a:r>
            <a:r>
              <a:rPr sz="997" spc="-12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있으면서 상대적으로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코딩 </a:t>
            </a:r>
            <a:r>
              <a:rPr sz="997" spc="-1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요소가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적은 점이</a:t>
            </a:r>
            <a:r>
              <a:rPr sz="997" spc="-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장점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50"/>
              </a:spcBef>
            </a:pPr>
            <a:endParaRPr sz="997" dirty="0">
              <a:latin typeface="Times New Roman"/>
              <a:cs typeface="Times New Roman"/>
            </a:endParaRPr>
          </a:p>
          <a:p>
            <a:pPr marL="48369" marR="41459" algn="ctr"/>
            <a:r>
              <a:rPr sz="997" spc="-4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Angular </a:t>
            </a:r>
            <a:r>
              <a:rPr sz="997" spc="-8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JS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기반, </a:t>
            </a:r>
            <a:r>
              <a:rPr sz="997" spc="9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MVVM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모델 </a:t>
            </a:r>
            <a:r>
              <a:rPr sz="997" spc="-1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기반의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최신 </a:t>
            </a:r>
            <a:r>
              <a:rPr sz="997" spc="-12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기술적용 </a:t>
            </a:r>
            <a:r>
              <a:rPr sz="997" spc="-77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SBUx는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코딩 량을</a:t>
            </a:r>
            <a:r>
              <a:rPr sz="997" spc="-24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줄이기  </a:t>
            </a:r>
            <a:r>
              <a:rPr sz="99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위해 </a:t>
            </a:r>
            <a:r>
              <a:rPr sz="997" spc="-4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Markup </a:t>
            </a:r>
            <a:r>
              <a:rPr sz="997" spc="-1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기반에 </a:t>
            </a:r>
            <a:r>
              <a:rPr sz="997" spc="-77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Tag </a:t>
            </a:r>
            <a:r>
              <a:rPr sz="997" spc="-2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Library</a:t>
            </a:r>
            <a:r>
              <a:rPr sz="997" spc="-21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7025" y="3993705"/>
            <a:ext cx="489446" cy="40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1" b="1" spc="-27" dirty="0">
                <a:solidFill>
                  <a:srgbClr val="3E3E3E"/>
                </a:solidFill>
                <a:latin typeface="Malgun Gothic"/>
                <a:cs typeface="Malgun Gothic"/>
              </a:rPr>
              <a:t>2세대</a:t>
            </a:r>
            <a:endParaRPr sz="1451">
              <a:latin typeface="Malgun Gothic"/>
              <a:cs typeface="Malgun Gothic"/>
            </a:endParaRPr>
          </a:p>
          <a:p>
            <a:pPr algn="ctr">
              <a:spcBef>
                <a:spcPts val="73"/>
              </a:spcBef>
            </a:pPr>
            <a:r>
              <a:rPr sz="1088" b="1" spc="9" dirty="0">
                <a:solidFill>
                  <a:srgbClr val="3E3E3E"/>
                </a:solidFill>
                <a:latin typeface="Malgun Gothic"/>
                <a:cs typeface="Malgun Gothic"/>
              </a:rPr>
              <a:t>(RIA)</a:t>
            </a:r>
            <a:endParaRPr sz="1088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6036" y="5536447"/>
            <a:ext cx="611519" cy="40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1" b="1" spc="-27" dirty="0">
                <a:solidFill>
                  <a:srgbClr val="3E3E3E"/>
                </a:solidFill>
                <a:latin typeface="Malgun Gothic"/>
                <a:cs typeface="Malgun Gothic"/>
              </a:rPr>
              <a:t>3세대</a:t>
            </a:r>
            <a:endParaRPr sz="1451">
              <a:latin typeface="Malgun Gothic"/>
              <a:cs typeface="Malgun Gothic"/>
            </a:endParaRPr>
          </a:p>
          <a:p>
            <a:pPr algn="ctr">
              <a:spcBef>
                <a:spcPts val="73"/>
              </a:spcBef>
            </a:pPr>
            <a:r>
              <a:rPr sz="1088" b="1" spc="18" dirty="0">
                <a:solidFill>
                  <a:srgbClr val="3E3E3E"/>
                </a:solidFill>
                <a:latin typeface="Malgun Gothic"/>
                <a:cs typeface="Malgun Gothic"/>
              </a:rPr>
              <a:t>(HTML5)</a:t>
            </a:r>
            <a:endParaRPr sz="1088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77781" y="2071024"/>
            <a:ext cx="2774870" cy="1247223"/>
          </a:xfrm>
          <a:custGeom>
            <a:avLst/>
            <a:gdLst/>
            <a:ahLst/>
            <a:cxnLst/>
            <a:rect l="l" t="t" r="r" b="b"/>
            <a:pathLst>
              <a:path w="3060065" h="1375410">
                <a:moveTo>
                  <a:pt x="2952000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267206"/>
                </a:lnTo>
                <a:lnTo>
                  <a:pt x="1687" y="1329636"/>
                </a:lnTo>
                <a:lnTo>
                  <a:pt x="13500" y="1361695"/>
                </a:lnTo>
                <a:lnTo>
                  <a:pt x="45562" y="1373506"/>
                </a:lnTo>
                <a:lnTo>
                  <a:pt x="108000" y="1375194"/>
                </a:lnTo>
                <a:lnTo>
                  <a:pt x="2952000" y="1375194"/>
                </a:lnTo>
                <a:lnTo>
                  <a:pt x="3014438" y="1373506"/>
                </a:lnTo>
                <a:lnTo>
                  <a:pt x="3046501" y="1361695"/>
                </a:lnTo>
                <a:lnTo>
                  <a:pt x="3058313" y="1329636"/>
                </a:lnTo>
                <a:lnTo>
                  <a:pt x="3060001" y="1267206"/>
                </a:lnTo>
                <a:lnTo>
                  <a:pt x="3060001" y="108000"/>
                </a:lnTo>
                <a:lnTo>
                  <a:pt x="3058313" y="45562"/>
                </a:lnTo>
                <a:lnTo>
                  <a:pt x="3046501" y="13500"/>
                </a:lnTo>
                <a:lnTo>
                  <a:pt x="3014438" y="1687"/>
                </a:lnTo>
                <a:lnTo>
                  <a:pt x="2952000" y="0"/>
                </a:lnTo>
                <a:close/>
              </a:path>
            </a:pathLst>
          </a:custGeom>
          <a:solidFill>
            <a:srgbClr val="4CC2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3064200" y="2253466"/>
            <a:ext cx="2514600" cy="882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5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•2000년대 </a:t>
            </a:r>
            <a:r>
              <a:rPr sz="997" spc="-12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초반부터 </a:t>
            </a:r>
            <a:r>
              <a:rPr sz="997" spc="-11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국내 </a:t>
            </a:r>
            <a:r>
              <a:rPr sz="997" spc="-118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개발사 </a:t>
            </a:r>
            <a:r>
              <a:rPr sz="997" spc="-12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중심으로</a:t>
            </a:r>
            <a:r>
              <a:rPr sz="997" spc="-245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안착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•Active-X </a:t>
            </a:r>
            <a:r>
              <a:rPr sz="997" spc="-118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기반의 </a:t>
            </a:r>
            <a:r>
              <a:rPr sz="997" spc="-11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빠른 </a:t>
            </a:r>
            <a:r>
              <a:rPr sz="997" spc="-118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데이터 </a:t>
            </a:r>
            <a:r>
              <a:rPr sz="997" spc="-12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처리속도</a:t>
            </a:r>
            <a:r>
              <a:rPr sz="997" spc="-23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지향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95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•4GL</a:t>
            </a:r>
            <a:r>
              <a:rPr sz="997" spc="-12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18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기반의 </a:t>
            </a:r>
            <a:r>
              <a:rPr sz="997" spc="-12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개발환경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08829" marR="4607" indent="-97889">
              <a:spcBef>
                <a:spcPts val="254"/>
              </a:spcBef>
            </a:pPr>
            <a:r>
              <a:rPr sz="997" b="1" spc="-54" dirty="0">
                <a:solidFill>
                  <a:srgbClr val="FFF200"/>
                </a:solidFill>
                <a:latin typeface="Malgun Gothic"/>
                <a:cs typeface="Malgun Gothic"/>
              </a:rPr>
              <a:t>•쉬프트정보통신 </a:t>
            </a:r>
            <a:r>
              <a:rPr sz="997" b="1" spc="-95" dirty="0">
                <a:solidFill>
                  <a:srgbClr val="FFF200"/>
                </a:solidFill>
                <a:latin typeface="Malgun Gothic"/>
                <a:cs typeface="Malgun Gothic"/>
              </a:rPr>
              <a:t>가우스, </a:t>
            </a:r>
            <a:r>
              <a:rPr sz="997" b="1" spc="-122" dirty="0">
                <a:solidFill>
                  <a:srgbClr val="FFF200"/>
                </a:solidFill>
                <a:latin typeface="Malgun Gothic"/>
                <a:cs typeface="Malgun Gothic"/>
              </a:rPr>
              <a:t>투비소프트</a:t>
            </a:r>
            <a:r>
              <a:rPr sz="997" b="1" spc="-230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13" dirty="0">
                <a:solidFill>
                  <a:srgbClr val="FFF200"/>
                </a:solidFill>
                <a:latin typeface="Malgun Gothic"/>
                <a:cs typeface="Malgun Gothic"/>
              </a:rPr>
              <a:t>마이플랫폼,  </a:t>
            </a:r>
            <a:r>
              <a:rPr sz="997" b="1" spc="-122" dirty="0">
                <a:solidFill>
                  <a:srgbClr val="FFF200"/>
                </a:solidFill>
                <a:latin typeface="Malgun Gothic"/>
                <a:cs typeface="Malgun Gothic"/>
              </a:rPr>
              <a:t>컴스퀘어</a:t>
            </a:r>
            <a:r>
              <a:rPr sz="997" b="1" spc="-185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27" dirty="0">
                <a:solidFill>
                  <a:srgbClr val="FFF200"/>
                </a:solidFill>
                <a:latin typeface="Malgun Gothic"/>
                <a:cs typeface="Malgun Gothic"/>
              </a:rPr>
              <a:t>트러스트폼</a:t>
            </a:r>
            <a:endParaRPr sz="997" dirty="0">
              <a:latin typeface="Malgun Gothic"/>
              <a:cs typeface="Malgun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7781" y="3596493"/>
            <a:ext cx="2774870" cy="1247223"/>
          </a:xfrm>
          <a:custGeom>
            <a:avLst/>
            <a:gdLst/>
            <a:ahLst/>
            <a:cxnLst/>
            <a:rect l="l" t="t" r="r" b="b"/>
            <a:pathLst>
              <a:path w="3060065" h="1375410">
                <a:moveTo>
                  <a:pt x="2952000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267206"/>
                </a:lnTo>
                <a:lnTo>
                  <a:pt x="1687" y="1329636"/>
                </a:lnTo>
                <a:lnTo>
                  <a:pt x="13500" y="1361695"/>
                </a:lnTo>
                <a:lnTo>
                  <a:pt x="45562" y="1373506"/>
                </a:lnTo>
                <a:lnTo>
                  <a:pt x="108000" y="1375194"/>
                </a:lnTo>
                <a:lnTo>
                  <a:pt x="2952000" y="1375194"/>
                </a:lnTo>
                <a:lnTo>
                  <a:pt x="3014438" y="1373506"/>
                </a:lnTo>
                <a:lnTo>
                  <a:pt x="3046501" y="1361695"/>
                </a:lnTo>
                <a:lnTo>
                  <a:pt x="3058313" y="1329636"/>
                </a:lnTo>
                <a:lnTo>
                  <a:pt x="3060001" y="1267206"/>
                </a:lnTo>
                <a:lnTo>
                  <a:pt x="3060001" y="108000"/>
                </a:lnTo>
                <a:lnTo>
                  <a:pt x="3058313" y="45562"/>
                </a:lnTo>
                <a:lnTo>
                  <a:pt x="3046501" y="13500"/>
                </a:lnTo>
                <a:lnTo>
                  <a:pt x="3014438" y="1687"/>
                </a:lnTo>
                <a:lnTo>
                  <a:pt x="2952000" y="0"/>
                </a:lnTo>
                <a:close/>
              </a:path>
            </a:pathLst>
          </a:custGeom>
          <a:solidFill>
            <a:srgbClr val="4CC2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3064200" y="3686794"/>
            <a:ext cx="2713155" cy="1112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3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•2000년대</a:t>
            </a:r>
            <a:r>
              <a:rPr sz="997" spc="-22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4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중,후반대부터 </a:t>
            </a:r>
            <a:r>
              <a:rPr sz="997" spc="-136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어도비의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개념 </a:t>
            </a:r>
            <a:r>
              <a:rPr sz="997" spc="-15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도입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2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•다양한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웹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화면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3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다양한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4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어플리케이션</a:t>
            </a:r>
            <a:r>
              <a:rPr sz="997" spc="-15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5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2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•다양한</a:t>
            </a:r>
            <a:r>
              <a:rPr sz="997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36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브라우저</a:t>
            </a:r>
            <a:r>
              <a:rPr sz="997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997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3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모바일</a:t>
            </a:r>
            <a:r>
              <a:rPr sz="997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r>
              <a:rPr sz="997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50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이슈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24377" marR="156622" indent="-113436">
              <a:spcBef>
                <a:spcPts val="254"/>
              </a:spcBef>
            </a:pPr>
            <a:r>
              <a:rPr sz="997" b="1" spc="-41" dirty="0">
                <a:solidFill>
                  <a:srgbClr val="FFF200"/>
                </a:solidFill>
                <a:latin typeface="Malgun Gothic"/>
                <a:cs typeface="Malgun Gothic"/>
              </a:rPr>
              <a:t>•투비소프트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27" dirty="0">
                <a:solidFill>
                  <a:srgbClr val="FFF200"/>
                </a:solidFill>
                <a:latin typeface="Malgun Gothic"/>
                <a:cs typeface="Malgun Gothic"/>
              </a:rPr>
              <a:t>엑스플랫폼,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41" dirty="0">
                <a:solidFill>
                  <a:srgbClr val="FFF200"/>
                </a:solidFill>
                <a:latin typeface="Malgun Gothic"/>
                <a:cs typeface="Malgun Gothic"/>
              </a:rPr>
              <a:t>인스웨이브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00" dirty="0">
                <a:solidFill>
                  <a:srgbClr val="FFF200"/>
                </a:solidFill>
                <a:latin typeface="Malgun Gothic"/>
                <a:cs typeface="Malgun Gothic"/>
              </a:rPr>
              <a:t>웹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27" dirty="0" err="1" smtClean="0">
                <a:solidFill>
                  <a:srgbClr val="FFF200"/>
                </a:solidFill>
                <a:latin typeface="Malgun Gothic"/>
                <a:cs typeface="Malgun Gothic"/>
              </a:rPr>
              <a:t>스퀘어</a:t>
            </a:r>
            <a:r>
              <a:rPr lang="en-US" sz="997" b="1" spc="-127" dirty="0" smtClean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lang="ko-KR" altLang="en-US" sz="997" b="1" spc="-127" dirty="0" smtClean="0">
                <a:solidFill>
                  <a:srgbClr val="FFF200"/>
                </a:solidFill>
                <a:latin typeface="Malgun Gothic"/>
                <a:cs typeface="Malgun Gothic"/>
              </a:rPr>
              <a:t>등</a:t>
            </a:r>
            <a:endParaRPr sz="997" dirty="0">
              <a:latin typeface="Malgun Gothic"/>
              <a:cs typeface="Malgun Gothic"/>
            </a:endParaRPr>
          </a:p>
          <a:p>
            <a:pPr marL="11516">
              <a:spcBef>
                <a:spcPts val="254"/>
              </a:spcBef>
            </a:pPr>
            <a:r>
              <a:rPr sz="997" b="1" spc="9" dirty="0">
                <a:solidFill>
                  <a:srgbClr val="FFF200"/>
                </a:solidFill>
                <a:latin typeface="Malgun Gothic"/>
                <a:cs typeface="Malgun Gothic"/>
              </a:rPr>
              <a:t>•투비의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36" dirty="0">
                <a:solidFill>
                  <a:srgbClr val="FFF200"/>
                </a:solidFill>
                <a:latin typeface="Malgun Gothic"/>
                <a:cs typeface="Malgun Gothic"/>
              </a:rPr>
              <a:t>넥사크로,인스웨이브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00" dirty="0">
                <a:solidFill>
                  <a:srgbClr val="FFF200"/>
                </a:solidFill>
                <a:latin typeface="Malgun Gothic"/>
                <a:cs typeface="Malgun Gothic"/>
              </a:rPr>
              <a:t>웹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136" dirty="0">
                <a:solidFill>
                  <a:srgbClr val="FFF200"/>
                </a:solidFill>
                <a:latin typeface="Malgun Gothic"/>
                <a:cs typeface="Malgun Gothic"/>
              </a:rPr>
              <a:t>스퀘어는</a:t>
            </a:r>
            <a:r>
              <a:rPr sz="997" b="1" spc="-177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997" b="1" spc="-63" dirty="0">
                <a:solidFill>
                  <a:srgbClr val="FFF200"/>
                </a:solidFill>
                <a:latin typeface="Malgun Gothic"/>
                <a:cs typeface="Malgun Gothic"/>
              </a:rPr>
              <a:t>2.5</a:t>
            </a:r>
            <a:r>
              <a:rPr sz="997" b="1" spc="-63" dirty="0" smtClean="0">
                <a:solidFill>
                  <a:srgbClr val="FFF200"/>
                </a:solidFill>
                <a:latin typeface="Malgun Gothic"/>
                <a:cs typeface="Malgun Gothic"/>
              </a:rPr>
              <a:t>세대</a:t>
            </a:r>
            <a:endParaRPr lang="en-US" sz="997" b="1" spc="-63" dirty="0" smtClean="0">
              <a:solidFill>
                <a:srgbClr val="FFF200"/>
              </a:solidFill>
              <a:latin typeface="Malgun Gothic"/>
              <a:cs typeface="Malgun Gothic"/>
            </a:endParaRPr>
          </a:p>
          <a:p>
            <a:pPr marL="11516">
              <a:spcBef>
                <a:spcPts val="254"/>
              </a:spcBef>
            </a:pPr>
            <a:r>
              <a:rPr lang="en-US" sz="997" b="1" spc="-63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lang="en-US" sz="997" b="1" spc="-6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lang="ko-KR" altLang="en-US" sz="1050" b="1" spc="-6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cs typeface="Malgun Gothic"/>
              </a:rPr>
              <a:t>과도기형 제품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Malgun Gothic"/>
              <a:cs typeface="Malgun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77781" y="5129438"/>
            <a:ext cx="2774870" cy="1247223"/>
          </a:xfrm>
          <a:custGeom>
            <a:avLst/>
            <a:gdLst/>
            <a:ahLst/>
            <a:cxnLst/>
            <a:rect l="l" t="t" r="r" b="b"/>
            <a:pathLst>
              <a:path w="3060065" h="1375409">
                <a:moveTo>
                  <a:pt x="2952000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267206"/>
                </a:lnTo>
                <a:lnTo>
                  <a:pt x="1687" y="1329636"/>
                </a:lnTo>
                <a:lnTo>
                  <a:pt x="13500" y="1361695"/>
                </a:lnTo>
                <a:lnTo>
                  <a:pt x="45562" y="1373506"/>
                </a:lnTo>
                <a:lnTo>
                  <a:pt x="108000" y="1375194"/>
                </a:lnTo>
                <a:lnTo>
                  <a:pt x="2952000" y="1375194"/>
                </a:lnTo>
                <a:lnTo>
                  <a:pt x="3014438" y="1373506"/>
                </a:lnTo>
                <a:lnTo>
                  <a:pt x="3046501" y="1361695"/>
                </a:lnTo>
                <a:lnTo>
                  <a:pt x="3058313" y="1329636"/>
                </a:lnTo>
                <a:lnTo>
                  <a:pt x="3060001" y="1267206"/>
                </a:lnTo>
                <a:lnTo>
                  <a:pt x="3060001" y="108000"/>
                </a:lnTo>
                <a:lnTo>
                  <a:pt x="3058313" y="45562"/>
                </a:lnTo>
                <a:lnTo>
                  <a:pt x="3046501" y="13500"/>
                </a:lnTo>
                <a:lnTo>
                  <a:pt x="3014438" y="1687"/>
                </a:lnTo>
                <a:lnTo>
                  <a:pt x="2952000" y="0"/>
                </a:lnTo>
                <a:close/>
              </a:path>
            </a:pathLst>
          </a:custGeom>
          <a:solidFill>
            <a:srgbClr val="4CC2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3064200" y="5379828"/>
            <a:ext cx="2429379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spc="21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•웹</a:t>
            </a:r>
            <a:r>
              <a:rPr sz="1088" spc="-1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36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표준</a:t>
            </a:r>
            <a:r>
              <a:rPr sz="1088" spc="-1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1088" spc="-1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웹</a:t>
            </a:r>
            <a:r>
              <a:rPr sz="1088" spc="-1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45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접근성</a:t>
            </a:r>
            <a:r>
              <a:rPr sz="1088" spc="-1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43186">
              <a:spcBef>
                <a:spcPts val="145"/>
              </a:spcBef>
            </a:pPr>
            <a:r>
              <a:rPr sz="1088" spc="7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•One</a:t>
            </a:r>
            <a:r>
              <a:rPr sz="1088" spc="-17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8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Source</a:t>
            </a:r>
            <a:r>
              <a:rPr sz="1088" spc="-17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2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Multi</a:t>
            </a:r>
            <a:r>
              <a:rPr sz="1088" spc="-17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8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Device</a:t>
            </a:r>
            <a:r>
              <a:rPr sz="1088" spc="-17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/</a:t>
            </a:r>
            <a:r>
              <a:rPr sz="1088" spc="-17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9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N-Screen</a:t>
            </a:r>
            <a:r>
              <a:rPr sz="1088" spc="-172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43186">
              <a:spcBef>
                <a:spcPts val="145"/>
              </a:spcBef>
            </a:pPr>
            <a:r>
              <a:rPr sz="1088" spc="21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•비</a:t>
            </a:r>
            <a:r>
              <a:rPr sz="1088" spc="-245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종속성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b="1" spc="-45" dirty="0">
                <a:solidFill>
                  <a:srgbClr val="FFF200"/>
                </a:solidFill>
                <a:latin typeface="Malgun Gothic"/>
                <a:cs typeface="Malgun Gothic"/>
              </a:rPr>
              <a:t>•소프트보울</a:t>
            </a:r>
            <a:r>
              <a:rPr sz="1088" b="1" spc="-199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1088" b="1" spc="-45" dirty="0">
                <a:solidFill>
                  <a:srgbClr val="FFF200"/>
                </a:solidFill>
                <a:latin typeface="Malgun Gothic"/>
                <a:cs typeface="Malgun Gothic"/>
              </a:rPr>
              <a:t>SBUx,</a:t>
            </a:r>
            <a:r>
              <a:rPr sz="1088" b="1" spc="-199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1088" b="1" spc="-109" dirty="0">
                <a:solidFill>
                  <a:srgbClr val="FFF200"/>
                </a:solidFill>
                <a:latin typeface="Malgun Gothic"/>
                <a:cs typeface="Malgun Gothic"/>
              </a:rPr>
              <a:t>센챠,</a:t>
            </a:r>
            <a:r>
              <a:rPr sz="1088" b="1" spc="-199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1088" b="1" spc="-68" dirty="0">
                <a:solidFill>
                  <a:srgbClr val="FFF200"/>
                </a:solidFill>
                <a:latin typeface="Malgun Gothic"/>
                <a:cs typeface="Malgun Gothic"/>
              </a:rPr>
              <a:t>Angular</a:t>
            </a:r>
            <a:r>
              <a:rPr sz="1088" b="1" spc="-199" dirty="0">
                <a:solidFill>
                  <a:srgbClr val="FFF200"/>
                </a:solidFill>
                <a:latin typeface="Malgun Gothic"/>
                <a:cs typeface="Malgun Gothic"/>
              </a:rPr>
              <a:t> </a:t>
            </a:r>
            <a:r>
              <a:rPr sz="1088" b="1" spc="-18" dirty="0">
                <a:solidFill>
                  <a:srgbClr val="FFF200"/>
                </a:solidFill>
                <a:latin typeface="Malgun Gothic"/>
                <a:cs typeface="Malgun Gothic"/>
              </a:rPr>
              <a:t>JS</a:t>
            </a:r>
            <a:endParaRPr sz="1088" dirty="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30565" y="1359439"/>
            <a:ext cx="1048566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23" dirty="0">
                <a:solidFill>
                  <a:srgbClr val="FFFFFF"/>
                </a:solidFill>
                <a:latin typeface="Malgun Gothic"/>
                <a:cs typeface="Malgun Gothic"/>
              </a:rPr>
              <a:t>UI/UX</a:t>
            </a:r>
            <a:r>
              <a:rPr sz="1632" b="1" spc="-18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32" b="1" spc="-118" dirty="0">
                <a:solidFill>
                  <a:srgbClr val="FFFFFF"/>
                </a:solidFill>
                <a:latin typeface="Malgun Gothic"/>
                <a:cs typeface="Malgun Gothic"/>
              </a:rPr>
              <a:t>유형</a:t>
            </a:r>
            <a:endParaRPr sz="1632">
              <a:latin typeface="Malgun Gothic"/>
              <a:cs typeface="Malgun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1769923" y="2065266"/>
            <a:ext cx="1023806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9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6405490" y="2053749"/>
            <a:ext cx="3982938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02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1769923" y="3596493"/>
            <a:ext cx="1023806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9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1769923" y="5139227"/>
            <a:ext cx="1023806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9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1769923" y="3312304"/>
            <a:ext cx="1023806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9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6405490" y="3300787"/>
            <a:ext cx="3982938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02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1769923" y="4843521"/>
            <a:ext cx="1023806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9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1769923" y="6386263"/>
            <a:ext cx="1023806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9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6422765" y="3860738"/>
            <a:ext cx="1924386" cy="1402118"/>
          </a:xfrm>
          <a:custGeom>
            <a:avLst/>
            <a:gdLst/>
            <a:ahLst/>
            <a:cxnLst/>
            <a:rect l="l" t="t" r="r" b="b"/>
            <a:pathLst>
              <a:path w="2122170" h="1546225">
                <a:moveTo>
                  <a:pt x="0" y="1545894"/>
                </a:moveTo>
                <a:lnTo>
                  <a:pt x="2121903" y="1545894"/>
                </a:lnTo>
                <a:lnTo>
                  <a:pt x="2121903" y="0"/>
                </a:lnTo>
                <a:lnTo>
                  <a:pt x="0" y="0"/>
                </a:lnTo>
                <a:lnTo>
                  <a:pt x="0" y="1545894"/>
                </a:lnTo>
                <a:close/>
              </a:path>
            </a:pathLst>
          </a:custGeom>
          <a:ln w="38100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6422765" y="5357589"/>
            <a:ext cx="1924386" cy="1010562"/>
          </a:xfrm>
          <a:custGeom>
            <a:avLst/>
            <a:gdLst/>
            <a:ahLst/>
            <a:cxnLst/>
            <a:rect l="l" t="t" r="r" b="b"/>
            <a:pathLst>
              <a:path w="2122170" h="1114425">
                <a:moveTo>
                  <a:pt x="0" y="1113904"/>
                </a:moveTo>
                <a:lnTo>
                  <a:pt x="2121903" y="1113904"/>
                </a:lnTo>
                <a:lnTo>
                  <a:pt x="2121903" y="0"/>
                </a:lnTo>
                <a:lnTo>
                  <a:pt x="0" y="0"/>
                </a:lnTo>
                <a:lnTo>
                  <a:pt x="0" y="1113904"/>
                </a:lnTo>
                <a:close/>
              </a:path>
            </a:pathLst>
          </a:custGeom>
          <a:ln w="38099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8446745" y="3860738"/>
            <a:ext cx="1924386" cy="1402118"/>
          </a:xfrm>
          <a:custGeom>
            <a:avLst/>
            <a:gdLst/>
            <a:ahLst/>
            <a:cxnLst/>
            <a:rect l="l" t="t" r="r" b="b"/>
            <a:pathLst>
              <a:path w="2122170" h="1546225">
                <a:moveTo>
                  <a:pt x="0" y="1545894"/>
                </a:moveTo>
                <a:lnTo>
                  <a:pt x="2121903" y="1545894"/>
                </a:lnTo>
                <a:lnTo>
                  <a:pt x="2121903" y="0"/>
                </a:lnTo>
                <a:lnTo>
                  <a:pt x="0" y="0"/>
                </a:lnTo>
                <a:lnTo>
                  <a:pt x="0" y="1545894"/>
                </a:lnTo>
                <a:close/>
              </a:path>
            </a:pathLst>
          </a:custGeom>
          <a:ln w="38100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8446745" y="5357589"/>
            <a:ext cx="1924386" cy="1010562"/>
          </a:xfrm>
          <a:custGeom>
            <a:avLst/>
            <a:gdLst/>
            <a:ahLst/>
            <a:cxnLst/>
            <a:rect l="l" t="t" r="r" b="b"/>
            <a:pathLst>
              <a:path w="2122170" h="1114425">
                <a:moveTo>
                  <a:pt x="0" y="1113904"/>
                </a:moveTo>
                <a:lnTo>
                  <a:pt x="2121903" y="1113904"/>
                </a:lnTo>
                <a:lnTo>
                  <a:pt x="2121903" y="0"/>
                </a:lnTo>
                <a:lnTo>
                  <a:pt x="0" y="0"/>
                </a:lnTo>
                <a:lnTo>
                  <a:pt x="0" y="1113904"/>
                </a:lnTo>
                <a:close/>
              </a:path>
            </a:pathLst>
          </a:custGeom>
          <a:ln w="38100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 txBox="1"/>
          <p:nvPr/>
        </p:nvSpPr>
        <p:spPr>
          <a:xfrm>
            <a:off x="6495168" y="3946566"/>
            <a:ext cx="1755095" cy="1220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147409">
              <a:lnSpc>
                <a:spcPct val="107600"/>
              </a:lnSpc>
            </a:pPr>
            <a:r>
              <a:rPr sz="997" b="1" spc="-45" dirty="0">
                <a:solidFill>
                  <a:srgbClr val="3E3E3E"/>
                </a:solidFill>
                <a:latin typeface="Malgun Gothic"/>
                <a:cs typeface="Malgun Gothic"/>
              </a:rPr>
              <a:t>Framework </a:t>
            </a:r>
            <a:r>
              <a:rPr sz="997" b="1" spc="-113" dirty="0">
                <a:solidFill>
                  <a:srgbClr val="3E3E3E"/>
                </a:solidFill>
                <a:latin typeface="Malgun Gothic"/>
                <a:cs typeface="Malgun Gothic"/>
              </a:rPr>
              <a:t>유형 </a:t>
            </a:r>
            <a:r>
              <a:rPr sz="997" b="1" spc="-45" dirty="0">
                <a:solidFill>
                  <a:srgbClr val="3E3E3E"/>
                </a:solidFill>
                <a:latin typeface="Malgun Gothic"/>
                <a:cs typeface="Malgun Gothic"/>
              </a:rPr>
              <a:t>UI</a:t>
            </a:r>
            <a:r>
              <a:rPr sz="997" b="1" spc="-249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997" b="1" spc="-122" dirty="0">
                <a:solidFill>
                  <a:srgbClr val="3E3E3E"/>
                </a:solidFill>
                <a:latin typeface="Malgun Gothic"/>
                <a:cs typeface="Malgun Gothic"/>
              </a:rPr>
              <a:t>개발도구 </a:t>
            </a:r>
            <a:r>
              <a:rPr sz="997" b="1" spc="-9" dirty="0">
                <a:solidFill>
                  <a:srgbClr val="3E3E3E"/>
                </a:solidFill>
                <a:latin typeface="Malgun Gothic"/>
                <a:cs typeface="Malgun Gothic"/>
              </a:rPr>
              <a:t>-  </a:t>
            </a:r>
            <a:r>
              <a:rPr sz="997" b="1" spc="-113" dirty="0">
                <a:solidFill>
                  <a:srgbClr val="3E3E3E"/>
                </a:solidFill>
                <a:latin typeface="Malgun Gothic"/>
                <a:cs typeface="Malgun Gothic"/>
              </a:rPr>
              <a:t>국내 </a:t>
            </a:r>
            <a:r>
              <a:rPr sz="997" b="1" spc="-45" dirty="0">
                <a:solidFill>
                  <a:srgbClr val="3E3E3E"/>
                </a:solidFill>
                <a:latin typeface="Malgun Gothic"/>
                <a:cs typeface="Malgun Gothic"/>
              </a:rPr>
              <a:t>UI </a:t>
            </a:r>
            <a:r>
              <a:rPr sz="997" b="1" spc="-122" dirty="0">
                <a:solidFill>
                  <a:srgbClr val="3E3E3E"/>
                </a:solidFill>
                <a:latin typeface="Malgun Gothic"/>
                <a:cs typeface="Malgun Gothic"/>
              </a:rPr>
              <a:t>개발도구</a:t>
            </a:r>
            <a:r>
              <a:rPr sz="997" b="1" spc="-268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997" b="1" spc="-127" dirty="0">
                <a:solidFill>
                  <a:srgbClr val="3E3E3E"/>
                </a:solidFill>
                <a:latin typeface="Malgun Gothic"/>
                <a:cs typeface="Malgun Gothic"/>
              </a:rPr>
              <a:t>스타일</a:t>
            </a:r>
            <a:endParaRPr sz="997" dirty="0">
              <a:latin typeface="Malgun Gothic"/>
              <a:cs typeface="Malgun Gothic"/>
            </a:endParaRPr>
          </a:p>
          <a:p>
            <a:pPr marL="11516" algn="just">
              <a:spcBef>
                <a:spcPts val="363"/>
              </a:spcBef>
            </a:pPr>
            <a:r>
              <a:rPr sz="907" spc="-16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모바일에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특화된 </a:t>
            </a:r>
            <a:r>
              <a:rPr sz="907" spc="-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bootstrap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907" spc="-86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17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개발</a:t>
            </a:r>
            <a:endParaRPr sz="907" dirty="0">
              <a:latin typeface="나눔바른고딕" panose="020B0603020101020101" pitchFamily="50" charset="-127"/>
              <a:cs typeface="Gulim"/>
            </a:endParaRPr>
          </a:p>
          <a:p>
            <a:pPr marL="11516" marR="4607" algn="just"/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도구 </a:t>
            </a:r>
            <a:r>
              <a:rPr sz="907" spc="-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jQuery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등의 </a:t>
            </a:r>
            <a:r>
              <a:rPr sz="907" spc="-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Library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와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같은 </a:t>
            </a:r>
            <a:r>
              <a:rPr sz="907" spc="-172" dirty="0" err="1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다양한</a:t>
            </a:r>
            <a:r>
              <a:rPr sz="907" spc="-17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r>
              <a:rPr lang="ko-KR" altLang="en-US" sz="907" spc="-168" dirty="0" smtClean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컴포넌트들과</a:t>
            </a:r>
            <a:r>
              <a:rPr sz="907" spc="-168" dirty="0" smtClean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연동이 </a:t>
            </a:r>
            <a:r>
              <a:rPr sz="907" spc="-16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불가하고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자체 </a:t>
            </a:r>
            <a:r>
              <a:rPr sz="907" spc="-17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제공 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하는 기능만 </a:t>
            </a:r>
            <a:r>
              <a:rPr sz="907" spc="-16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사용가능 </a:t>
            </a:r>
            <a:r>
              <a:rPr sz="907" spc="-10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WYSIWYG을 </a:t>
            </a:r>
            <a:r>
              <a:rPr sz="907" spc="-17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통한 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화면 배치는 </a:t>
            </a:r>
            <a:r>
              <a:rPr sz="907" spc="-16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장점이지만 배치하는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그 </a:t>
            </a:r>
            <a:r>
              <a:rPr sz="907" spc="-17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시점 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에 </a:t>
            </a:r>
            <a:r>
              <a:rPr sz="907" spc="-168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고정좌표가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되는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비 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표준 </a:t>
            </a:r>
            <a:r>
              <a:rPr sz="907" spc="-11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172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방식</a:t>
            </a:r>
            <a:endParaRPr sz="90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23236" y="3946566"/>
            <a:ext cx="1697513" cy="1220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320731">
              <a:lnSpc>
                <a:spcPct val="107600"/>
              </a:lnSpc>
            </a:pPr>
            <a:r>
              <a:rPr sz="997" b="1" spc="-27" dirty="0">
                <a:solidFill>
                  <a:srgbClr val="3E3E3E"/>
                </a:solidFill>
                <a:latin typeface="Malgun Gothic"/>
                <a:cs typeface="Malgun Gothic"/>
              </a:rPr>
              <a:t>Library </a:t>
            </a:r>
            <a:r>
              <a:rPr sz="997" b="1" spc="-113" dirty="0">
                <a:solidFill>
                  <a:srgbClr val="3E3E3E"/>
                </a:solidFill>
                <a:latin typeface="Malgun Gothic"/>
                <a:cs typeface="Malgun Gothic"/>
              </a:rPr>
              <a:t>유형 </a:t>
            </a:r>
            <a:r>
              <a:rPr sz="997" b="1" spc="-45" dirty="0">
                <a:solidFill>
                  <a:srgbClr val="3E3E3E"/>
                </a:solidFill>
                <a:latin typeface="Malgun Gothic"/>
                <a:cs typeface="Malgun Gothic"/>
              </a:rPr>
              <a:t>UI</a:t>
            </a:r>
            <a:r>
              <a:rPr sz="997" b="1" spc="-277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997" b="1" spc="-122" dirty="0">
                <a:solidFill>
                  <a:srgbClr val="3E3E3E"/>
                </a:solidFill>
                <a:latin typeface="Malgun Gothic"/>
                <a:cs typeface="Malgun Gothic"/>
              </a:rPr>
              <a:t>개발도구 </a:t>
            </a:r>
            <a:r>
              <a:rPr sz="997" b="1" spc="-118" dirty="0">
                <a:solidFill>
                  <a:srgbClr val="3E3E3E"/>
                </a:solidFill>
                <a:latin typeface="Malgun Gothic"/>
                <a:cs typeface="Malgun Gothic"/>
              </a:rPr>
              <a:t>–  </a:t>
            </a:r>
            <a:r>
              <a:rPr sz="997" b="1" spc="-113" dirty="0">
                <a:solidFill>
                  <a:srgbClr val="3E3E3E"/>
                </a:solidFill>
                <a:latin typeface="Malgun Gothic"/>
                <a:cs typeface="Malgun Gothic"/>
              </a:rPr>
              <a:t>외산 </a:t>
            </a:r>
            <a:r>
              <a:rPr sz="997" b="1" spc="-45" dirty="0">
                <a:solidFill>
                  <a:srgbClr val="3E3E3E"/>
                </a:solidFill>
                <a:latin typeface="Malgun Gothic"/>
                <a:cs typeface="Malgun Gothic"/>
              </a:rPr>
              <a:t>UI </a:t>
            </a:r>
            <a:r>
              <a:rPr sz="997" b="1" spc="-122" dirty="0">
                <a:solidFill>
                  <a:srgbClr val="3E3E3E"/>
                </a:solidFill>
                <a:latin typeface="Malgun Gothic"/>
                <a:cs typeface="Malgun Gothic"/>
              </a:rPr>
              <a:t>개발도구</a:t>
            </a:r>
            <a:r>
              <a:rPr sz="997" b="1" spc="-268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997" b="1" spc="-127" dirty="0">
                <a:solidFill>
                  <a:srgbClr val="3E3E3E"/>
                </a:solidFill>
                <a:latin typeface="Malgun Gothic"/>
                <a:cs typeface="Malgun Gothic"/>
              </a:rPr>
              <a:t>스타일</a:t>
            </a:r>
            <a:endParaRPr sz="997" dirty="0">
              <a:latin typeface="Malgun Gothic"/>
              <a:cs typeface="Malgun Gothic"/>
            </a:endParaRPr>
          </a:p>
          <a:p>
            <a:pPr marL="11516">
              <a:spcBef>
                <a:spcPts val="363"/>
              </a:spcBef>
            </a:pPr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다른 </a:t>
            </a:r>
            <a:r>
              <a:rPr sz="907" spc="-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Framework </a:t>
            </a:r>
            <a:r>
              <a:rPr sz="907" spc="-13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와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59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Library와</a:t>
            </a:r>
            <a:endParaRPr sz="907" dirty="0">
              <a:latin typeface="나눔바른고딕" panose="020B0603020101020101" pitchFamily="50" charset="-127"/>
              <a:cs typeface="Gulim"/>
            </a:endParaRPr>
          </a:p>
          <a:p>
            <a:pPr marL="11516" marR="4607"/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혼용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가능한 </a:t>
            </a:r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점과 </a:t>
            </a:r>
            <a:r>
              <a:rPr sz="907" spc="-86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DOM </a:t>
            </a:r>
            <a:r>
              <a:rPr sz="907" spc="-13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처리,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반응형 </a:t>
            </a:r>
            <a:r>
              <a:rPr sz="907" spc="-13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웹  </a:t>
            </a:r>
            <a:r>
              <a:rPr sz="907" spc="-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UI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처리에 </a:t>
            </a:r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특화 됨은 </a:t>
            </a:r>
            <a:r>
              <a:rPr sz="907" spc="-13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큰</a:t>
            </a:r>
            <a:r>
              <a:rPr sz="907" spc="-9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1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장점</a:t>
            </a:r>
            <a:endParaRPr sz="907" dirty="0">
              <a:latin typeface="나눔바른고딕" panose="020B0603020101020101" pitchFamily="50" charset="-127"/>
              <a:cs typeface="Gulim"/>
            </a:endParaRPr>
          </a:p>
          <a:p>
            <a:pPr marL="11516" marR="99617"/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하지만 </a:t>
            </a:r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화면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개발을 </a:t>
            </a:r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위한 코딩 </a:t>
            </a:r>
            <a:r>
              <a:rPr sz="907" spc="-1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요소가  </a:t>
            </a:r>
            <a:r>
              <a:rPr sz="907" spc="-145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너무 많은 점은 국내</a:t>
            </a:r>
            <a:r>
              <a:rPr sz="907" spc="-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1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개발자들에게</a:t>
            </a:r>
            <a:endParaRPr sz="907" dirty="0">
              <a:latin typeface="나눔바른고딕" panose="020B0603020101020101" pitchFamily="50" charset="-127"/>
              <a:cs typeface="Gulim"/>
            </a:endParaRPr>
          </a:p>
          <a:p>
            <a:pPr marL="11516"/>
            <a:r>
              <a:rPr sz="907" spc="-131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큰 </a:t>
            </a:r>
            <a:r>
              <a:rPr sz="907" spc="-150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단점으로</a:t>
            </a:r>
            <a:r>
              <a:rPr sz="907" spc="-163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07" spc="-154" dirty="0">
                <a:solidFill>
                  <a:srgbClr val="595A5F"/>
                </a:solidFill>
                <a:latin typeface="나눔바른고딕" panose="020B0603020101020101" pitchFamily="50" charset="-127"/>
                <a:cs typeface="Gulim"/>
              </a:rPr>
              <a:t>지적</a:t>
            </a:r>
            <a:endParaRPr sz="90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58871" y="5471083"/>
            <a:ext cx="1243767" cy="391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6730080" y="5862640"/>
            <a:ext cx="1301349" cy="380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8936639" y="5442284"/>
            <a:ext cx="944343" cy="44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8689037" y="5805050"/>
            <a:ext cx="1439547" cy="437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8560044" y="3537519"/>
            <a:ext cx="244723" cy="152592"/>
          </a:xfrm>
          <a:custGeom>
            <a:avLst/>
            <a:gdLst/>
            <a:ahLst/>
            <a:cxnLst/>
            <a:rect l="l" t="t" r="r" b="b"/>
            <a:pathLst>
              <a:path w="269875" h="168275">
                <a:moveTo>
                  <a:pt x="29032" y="0"/>
                </a:moveTo>
                <a:lnTo>
                  <a:pt x="0" y="0"/>
                </a:lnTo>
                <a:lnTo>
                  <a:pt x="0" y="106489"/>
                </a:lnTo>
                <a:lnTo>
                  <a:pt x="4561" y="133221"/>
                </a:lnTo>
                <a:lnTo>
                  <a:pt x="17629" y="152369"/>
                </a:lnTo>
                <a:lnTo>
                  <a:pt x="38281" y="163891"/>
                </a:lnTo>
                <a:lnTo>
                  <a:pt x="65595" y="167741"/>
                </a:lnTo>
                <a:lnTo>
                  <a:pt x="92323" y="163941"/>
                </a:lnTo>
                <a:lnTo>
                  <a:pt x="112133" y="152426"/>
                </a:lnTo>
                <a:lnTo>
                  <a:pt x="116768" y="145122"/>
                </a:lnTo>
                <a:lnTo>
                  <a:pt x="66052" y="145122"/>
                </a:lnTo>
                <a:lnTo>
                  <a:pt x="50720" y="142976"/>
                </a:lnTo>
                <a:lnTo>
                  <a:pt x="39055" y="136007"/>
                </a:lnTo>
                <a:lnTo>
                  <a:pt x="31634" y="123423"/>
                </a:lnTo>
                <a:lnTo>
                  <a:pt x="29032" y="104432"/>
                </a:lnTo>
                <a:lnTo>
                  <a:pt x="29032" y="0"/>
                </a:lnTo>
                <a:close/>
              </a:path>
              <a:path w="269875" h="168275">
                <a:moveTo>
                  <a:pt x="128676" y="0"/>
                </a:moveTo>
                <a:lnTo>
                  <a:pt x="101472" y="0"/>
                </a:lnTo>
                <a:lnTo>
                  <a:pt x="101472" y="104432"/>
                </a:lnTo>
                <a:lnTo>
                  <a:pt x="98990" y="123616"/>
                </a:lnTo>
                <a:lnTo>
                  <a:pt x="91901" y="136178"/>
                </a:lnTo>
                <a:lnTo>
                  <a:pt x="80743" y="143040"/>
                </a:lnTo>
                <a:lnTo>
                  <a:pt x="66052" y="145122"/>
                </a:lnTo>
                <a:lnTo>
                  <a:pt x="116768" y="145122"/>
                </a:lnTo>
                <a:lnTo>
                  <a:pt x="124443" y="133028"/>
                </a:lnTo>
                <a:lnTo>
                  <a:pt x="128676" y="105575"/>
                </a:lnTo>
                <a:lnTo>
                  <a:pt x="128676" y="0"/>
                </a:lnTo>
                <a:close/>
              </a:path>
              <a:path w="269875" h="168275">
                <a:moveTo>
                  <a:pt x="182600" y="41592"/>
                </a:moveTo>
                <a:lnTo>
                  <a:pt x="149009" y="41592"/>
                </a:lnTo>
                <a:lnTo>
                  <a:pt x="190830" y="101917"/>
                </a:lnTo>
                <a:lnTo>
                  <a:pt x="146494" y="164998"/>
                </a:lnTo>
                <a:lnTo>
                  <a:pt x="178942" y="164998"/>
                </a:lnTo>
                <a:lnTo>
                  <a:pt x="207517" y="120434"/>
                </a:lnTo>
                <a:lnTo>
                  <a:pt x="238073" y="120434"/>
                </a:lnTo>
                <a:lnTo>
                  <a:pt x="224878" y="101688"/>
                </a:lnTo>
                <a:lnTo>
                  <a:pt x="236788" y="84099"/>
                </a:lnTo>
                <a:lnTo>
                  <a:pt x="208889" y="84099"/>
                </a:lnTo>
                <a:lnTo>
                  <a:pt x="182600" y="41592"/>
                </a:lnTo>
                <a:close/>
              </a:path>
              <a:path w="269875" h="168275">
                <a:moveTo>
                  <a:pt x="238073" y="120434"/>
                </a:moveTo>
                <a:lnTo>
                  <a:pt x="207517" y="120434"/>
                </a:lnTo>
                <a:lnTo>
                  <a:pt x="236766" y="164998"/>
                </a:lnTo>
                <a:lnTo>
                  <a:pt x="269443" y="164998"/>
                </a:lnTo>
                <a:lnTo>
                  <a:pt x="238073" y="120434"/>
                </a:lnTo>
                <a:close/>
              </a:path>
              <a:path w="269875" h="168275">
                <a:moveTo>
                  <a:pt x="265569" y="41592"/>
                </a:moveTo>
                <a:lnTo>
                  <a:pt x="235623" y="41592"/>
                </a:lnTo>
                <a:lnTo>
                  <a:pt x="208889" y="84099"/>
                </a:lnTo>
                <a:lnTo>
                  <a:pt x="236788" y="84099"/>
                </a:lnTo>
                <a:lnTo>
                  <a:pt x="265569" y="41592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8560044" y="3537519"/>
            <a:ext cx="116891" cy="152592"/>
          </a:xfrm>
          <a:custGeom>
            <a:avLst/>
            <a:gdLst/>
            <a:ahLst/>
            <a:cxnLst/>
            <a:rect l="l" t="t" r="r" b="b"/>
            <a:pathLst>
              <a:path w="128904" h="168275">
                <a:moveTo>
                  <a:pt x="65595" y="167741"/>
                </a:moveTo>
                <a:lnTo>
                  <a:pt x="92323" y="163941"/>
                </a:lnTo>
                <a:lnTo>
                  <a:pt x="112133" y="152426"/>
                </a:lnTo>
                <a:lnTo>
                  <a:pt x="124443" y="133028"/>
                </a:lnTo>
                <a:lnTo>
                  <a:pt x="128676" y="105575"/>
                </a:lnTo>
                <a:lnTo>
                  <a:pt x="128676" y="0"/>
                </a:lnTo>
                <a:lnTo>
                  <a:pt x="101472" y="0"/>
                </a:lnTo>
                <a:lnTo>
                  <a:pt x="101472" y="104432"/>
                </a:lnTo>
                <a:lnTo>
                  <a:pt x="98990" y="123616"/>
                </a:lnTo>
                <a:lnTo>
                  <a:pt x="91901" y="136178"/>
                </a:lnTo>
                <a:lnTo>
                  <a:pt x="80743" y="143040"/>
                </a:lnTo>
                <a:lnTo>
                  <a:pt x="66052" y="145122"/>
                </a:lnTo>
                <a:lnTo>
                  <a:pt x="50720" y="142976"/>
                </a:lnTo>
                <a:lnTo>
                  <a:pt x="39055" y="136007"/>
                </a:lnTo>
                <a:lnTo>
                  <a:pt x="31634" y="123423"/>
                </a:lnTo>
                <a:lnTo>
                  <a:pt x="29032" y="104432"/>
                </a:lnTo>
                <a:lnTo>
                  <a:pt x="29032" y="0"/>
                </a:lnTo>
                <a:lnTo>
                  <a:pt x="0" y="0"/>
                </a:lnTo>
                <a:lnTo>
                  <a:pt x="0" y="106489"/>
                </a:lnTo>
                <a:lnTo>
                  <a:pt x="4561" y="133221"/>
                </a:lnTo>
                <a:lnTo>
                  <a:pt x="17629" y="152369"/>
                </a:lnTo>
                <a:lnTo>
                  <a:pt x="38281" y="163891"/>
                </a:lnTo>
                <a:lnTo>
                  <a:pt x="65595" y="167741"/>
                </a:lnTo>
                <a:close/>
              </a:path>
            </a:pathLst>
          </a:custGeom>
          <a:ln w="35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8692884" y="3575235"/>
            <a:ext cx="111708" cy="112285"/>
          </a:xfrm>
          <a:custGeom>
            <a:avLst/>
            <a:gdLst/>
            <a:ahLst/>
            <a:cxnLst/>
            <a:rect l="l" t="t" r="r" b="b"/>
            <a:pathLst>
              <a:path w="123190" h="123825">
                <a:moveTo>
                  <a:pt x="0" y="123405"/>
                </a:moveTo>
                <a:lnTo>
                  <a:pt x="32448" y="123405"/>
                </a:lnTo>
                <a:lnTo>
                  <a:pt x="61023" y="78841"/>
                </a:lnTo>
                <a:lnTo>
                  <a:pt x="90271" y="123405"/>
                </a:lnTo>
                <a:lnTo>
                  <a:pt x="122948" y="123405"/>
                </a:lnTo>
                <a:lnTo>
                  <a:pt x="78384" y="60096"/>
                </a:lnTo>
                <a:lnTo>
                  <a:pt x="119075" y="0"/>
                </a:lnTo>
                <a:lnTo>
                  <a:pt x="89128" y="0"/>
                </a:lnTo>
                <a:lnTo>
                  <a:pt x="62395" y="42506"/>
                </a:lnTo>
                <a:lnTo>
                  <a:pt x="36106" y="0"/>
                </a:lnTo>
                <a:lnTo>
                  <a:pt x="2514" y="0"/>
                </a:lnTo>
                <a:lnTo>
                  <a:pt x="44335" y="60324"/>
                </a:lnTo>
                <a:lnTo>
                  <a:pt x="0" y="123405"/>
                </a:lnTo>
                <a:close/>
              </a:path>
            </a:pathLst>
          </a:custGeom>
          <a:ln w="35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8298103" y="3535239"/>
            <a:ext cx="237237" cy="154895"/>
          </a:xfrm>
          <a:custGeom>
            <a:avLst/>
            <a:gdLst/>
            <a:ahLst/>
            <a:cxnLst/>
            <a:rect l="l" t="t" r="r" b="b"/>
            <a:pathLst>
              <a:path w="261620" h="170814">
                <a:moveTo>
                  <a:pt x="6400" y="135521"/>
                </a:moveTo>
                <a:lnTo>
                  <a:pt x="38281" y="169438"/>
                </a:lnTo>
                <a:lnTo>
                  <a:pt x="54394" y="170256"/>
                </a:lnTo>
                <a:lnTo>
                  <a:pt x="80729" y="166698"/>
                </a:lnTo>
                <a:lnTo>
                  <a:pt x="99674" y="156541"/>
                </a:lnTo>
                <a:lnTo>
                  <a:pt x="107033" y="146265"/>
                </a:lnTo>
                <a:lnTo>
                  <a:pt x="52108" y="146265"/>
                </a:lnTo>
                <a:lnTo>
                  <a:pt x="39597" y="145487"/>
                </a:lnTo>
                <a:lnTo>
                  <a:pt x="27282" y="143294"/>
                </a:lnTo>
                <a:lnTo>
                  <a:pt x="15875" y="139865"/>
                </a:lnTo>
                <a:lnTo>
                  <a:pt x="6400" y="135521"/>
                </a:lnTo>
                <a:close/>
              </a:path>
              <a:path w="261620" h="170814">
                <a:moveTo>
                  <a:pt x="59651" y="0"/>
                </a:moveTo>
                <a:lnTo>
                  <a:pt x="34877" y="3427"/>
                </a:lnTo>
                <a:lnTo>
                  <a:pt x="16914" y="13023"/>
                </a:lnTo>
                <a:lnTo>
                  <a:pt x="5979" y="27764"/>
                </a:lnTo>
                <a:lnTo>
                  <a:pt x="2286" y="46621"/>
                </a:lnTo>
                <a:lnTo>
                  <a:pt x="5150" y="65063"/>
                </a:lnTo>
                <a:lnTo>
                  <a:pt x="13200" y="78643"/>
                </a:lnTo>
                <a:lnTo>
                  <a:pt x="25619" y="87982"/>
                </a:lnTo>
                <a:lnTo>
                  <a:pt x="41592" y="93700"/>
                </a:lnTo>
                <a:lnTo>
                  <a:pt x="59194" y="98044"/>
                </a:lnTo>
                <a:lnTo>
                  <a:pt x="70944" y="101863"/>
                </a:lnTo>
                <a:lnTo>
                  <a:pt x="78962" y="106838"/>
                </a:lnTo>
                <a:lnTo>
                  <a:pt x="83551" y="113528"/>
                </a:lnTo>
                <a:lnTo>
                  <a:pt x="85013" y="122491"/>
                </a:lnTo>
                <a:lnTo>
                  <a:pt x="83054" y="132378"/>
                </a:lnTo>
                <a:lnTo>
                  <a:pt x="77047" y="139865"/>
                </a:lnTo>
                <a:lnTo>
                  <a:pt x="66797" y="144608"/>
                </a:lnTo>
                <a:lnTo>
                  <a:pt x="52108" y="146265"/>
                </a:lnTo>
                <a:lnTo>
                  <a:pt x="107033" y="146265"/>
                </a:lnTo>
                <a:lnTo>
                  <a:pt x="111120" y="140557"/>
                </a:lnTo>
                <a:lnTo>
                  <a:pt x="114960" y="119519"/>
                </a:lnTo>
                <a:lnTo>
                  <a:pt x="111903" y="100646"/>
                </a:lnTo>
                <a:lnTo>
                  <a:pt x="103189" y="87126"/>
                </a:lnTo>
                <a:lnTo>
                  <a:pt x="89505" y="77805"/>
                </a:lnTo>
                <a:lnTo>
                  <a:pt x="71539" y="71526"/>
                </a:lnTo>
                <a:lnTo>
                  <a:pt x="54165" y="67183"/>
                </a:lnTo>
                <a:lnTo>
                  <a:pt x="43651" y="63580"/>
                </a:lnTo>
                <a:lnTo>
                  <a:pt x="36569" y="58931"/>
                </a:lnTo>
                <a:lnTo>
                  <a:pt x="32573" y="52695"/>
                </a:lnTo>
                <a:lnTo>
                  <a:pt x="31318" y="44335"/>
                </a:lnTo>
                <a:lnTo>
                  <a:pt x="33377" y="35466"/>
                </a:lnTo>
                <a:lnTo>
                  <a:pt x="39227" y="29105"/>
                </a:lnTo>
                <a:lnTo>
                  <a:pt x="48377" y="25272"/>
                </a:lnTo>
                <a:lnTo>
                  <a:pt x="60337" y="23990"/>
                </a:lnTo>
                <a:lnTo>
                  <a:pt x="103385" y="23990"/>
                </a:lnTo>
                <a:lnTo>
                  <a:pt x="107645" y="9372"/>
                </a:lnTo>
                <a:lnTo>
                  <a:pt x="99469" y="5882"/>
                </a:lnTo>
                <a:lnTo>
                  <a:pt x="88530" y="2886"/>
                </a:lnTo>
                <a:lnTo>
                  <a:pt x="75150" y="789"/>
                </a:lnTo>
                <a:lnTo>
                  <a:pt x="59651" y="0"/>
                </a:lnTo>
                <a:close/>
              </a:path>
              <a:path w="261620" h="170814">
                <a:moveTo>
                  <a:pt x="103385" y="23990"/>
                </a:moveTo>
                <a:lnTo>
                  <a:pt x="60337" y="23990"/>
                </a:lnTo>
                <a:lnTo>
                  <a:pt x="72889" y="24643"/>
                </a:lnTo>
                <a:lnTo>
                  <a:pt x="83643" y="26476"/>
                </a:lnTo>
                <a:lnTo>
                  <a:pt x="92857" y="29294"/>
                </a:lnTo>
                <a:lnTo>
                  <a:pt x="100787" y="32905"/>
                </a:lnTo>
                <a:lnTo>
                  <a:pt x="103385" y="23990"/>
                </a:lnTo>
                <a:close/>
              </a:path>
              <a:path w="261620" h="170814">
                <a:moveTo>
                  <a:pt x="200431" y="2743"/>
                </a:moveTo>
                <a:lnTo>
                  <a:pt x="140550" y="2743"/>
                </a:lnTo>
                <a:lnTo>
                  <a:pt x="140550" y="167284"/>
                </a:lnTo>
                <a:lnTo>
                  <a:pt x="204533" y="167284"/>
                </a:lnTo>
                <a:lnTo>
                  <a:pt x="229302" y="163821"/>
                </a:lnTo>
                <a:lnTo>
                  <a:pt x="247018" y="154146"/>
                </a:lnTo>
                <a:lnTo>
                  <a:pt x="253334" y="145351"/>
                </a:lnTo>
                <a:lnTo>
                  <a:pt x="169113" y="145351"/>
                </a:lnTo>
                <a:lnTo>
                  <a:pt x="169113" y="92786"/>
                </a:lnTo>
                <a:lnTo>
                  <a:pt x="251135" y="92786"/>
                </a:lnTo>
                <a:lnTo>
                  <a:pt x="241261" y="85567"/>
                </a:lnTo>
                <a:lnTo>
                  <a:pt x="227622" y="81127"/>
                </a:lnTo>
                <a:lnTo>
                  <a:pt x="227622" y="80213"/>
                </a:lnTo>
                <a:lnTo>
                  <a:pt x="239575" y="74409"/>
                </a:lnTo>
                <a:lnTo>
                  <a:pt x="241355" y="72669"/>
                </a:lnTo>
                <a:lnTo>
                  <a:pt x="169113" y="72669"/>
                </a:lnTo>
                <a:lnTo>
                  <a:pt x="169113" y="24904"/>
                </a:lnTo>
                <a:lnTo>
                  <a:pt x="249779" y="24904"/>
                </a:lnTo>
                <a:lnTo>
                  <a:pt x="241333" y="13566"/>
                </a:lnTo>
                <a:lnTo>
                  <a:pt x="224632" y="5509"/>
                </a:lnTo>
                <a:lnTo>
                  <a:pt x="200431" y="2743"/>
                </a:lnTo>
                <a:close/>
              </a:path>
              <a:path w="261620" h="170814">
                <a:moveTo>
                  <a:pt x="251135" y="92786"/>
                </a:moveTo>
                <a:lnTo>
                  <a:pt x="198602" y="92786"/>
                </a:lnTo>
                <a:lnTo>
                  <a:pt x="212154" y="94218"/>
                </a:lnTo>
                <a:lnTo>
                  <a:pt x="222365" y="98756"/>
                </a:lnTo>
                <a:lnTo>
                  <a:pt x="228808" y="106764"/>
                </a:lnTo>
                <a:lnTo>
                  <a:pt x="231051" y="118605"/>
                </a:lnTo>
                <a:lnTo>
                  <a:pt x="228929" y="130499"/>
                </a:lnTo>
                <a:lnTo>
                  <a:pt x="222823" y="138836"/>
                </a:lnTo>
                <a:lnTo>
                  <a:pt x="213118" y="143744"/>
                </a:lnTo>
                <a:lnTo>
                  <a:pt x="200202" y="145351"/>
                </a:lnTo>
                <a:lnTo>
                  <a:pt x="253334" y="145351"/>
                </a:lnTo>
                <a:lnTo>
                  <a:pt x="257661" y="139327"/>
                </a:lnTo>
                <a:lnTo>
                  <a:pt x="261213" y="120434"/>
                </a:lnTo>
                <a:lnTo>
                  <a:pt x="258761" y="104814"/>
                </a:lnTo>
                <a:lnTo>
                  <a:pt x="251875" y="93327"/>
                </a:lnTo>
                <a:lnTo>
                  <a:pt x="251135" y="92786"/>
                </a:lnTo>
                <a:close/>
              </a:path>
              <a:path w="261620" h="170814">
                <a:moveTo>
                  <a:pt x="249779" y="24904"/>
                </a:moveTo>
                <a:lnTo>
                  <a:pt x="196088" y="24904"/>
                </a:lnTo>
                <a:lnTo>
                  <a:pt x="208403" y="26108"/>
                </a:lnTo>
                <a:lnTo>
                  <a:pt x="217679" y="30076"/>
                </a:lnTo>
                <a:lnTo>
                  <a:pt x="223528" y="37345"/>
                </a:lnTo>
                <a:lnTo>
                  <a:pt x="225564" y="48450"/>
                </a:lnTo>
                <a:lnTo>
                  <a:pt x="223125" y="60041"/>
                </a:lnTo>
                <a:lnTo>
                  <a:pt x="216508" y="67498"/>
                </a:lnTo>
                <a:lnTo>
                  <a:pt x="206764" y="71487"/>
                </a:lnTo>
                <a:lnTo>
                  <a:pt x="194945" y="72669"/>
                </a:lnTo>
                <a:lnTo>
                  <a:pt x="241355" y="72669"/>
                </a:lnTo>
                <a:lnTo>
                  <a:pt x="247818" y="66355"/>
                </a:lnTo>
                <a:lnTo>
                  <a:pt x="252589" y="56204"/>
                </a:lnTo>
                <a:lnTo>
                  <a:pt x="254127" y="44107"/>
                </a:lnTo>
                <a:lnTo>
                  <a:pt x="251007" y="26553"/>
                </a:lnTo>
                <a:lnTo>
                  <a:pt x="249779" y="24904"/>
                </a:lnTo>
                <a:close/>
              </a:path>
            </a:pathLst>
          </a:custGeom>
          <a:solidFill>
            <a:srgbClr val="61626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8000900" y="3476723"/>
            <a:ext cx="263690" cy="271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6731715" y="3592359"/>
            <a:ext cx="521116" cy="249905"/>
          </a:xfrm>
          <a:custGeom>
            <a:avLst/>
            <a:gdLst/>
            <a:ahLst/>
            <a:cxnLst/>
            <a:rect l="l" t="t" r="r" b="b"/>
            <a:pathLst>
              <a:path w="574675" h="275589">
                <a:moveTo>
                  <a:pt x="574446" y="0"/>
                </a:moveTo>
                <a:lnTo>
                  <a:pt x="114299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5094"/>
                </a:lnTo>
              </a:path>
            </a:pathLst>
          </a:custGeom>
          <a:ln w="101600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9539396" y="3592359"/>
            <a:ext cx="521116" cy="249905"/>
          </a:xfrm>
          <a:custGeom>
            <a:avLst/>
            <a:gdLst/>
            <a:ahLst/>
            <a:cxnLst/>
            <a:rect l="l" t="t" r="r" b="b"/>
            <a:pathLst>
              <a:path w="574675" h="275589">
                <a:moveTo>
                  <a:pt x="0" y="0"/>
                </a:moveTo>
                <a:lnTo>
                  <a:pt x="460146" y="0"/>
                </a:lnTo>
                <a:lnTo>
                  <a:pt x="526226" y="1785"/>
                </a:lnTo>
                <a:lnTo>
                  <a:pt x="560158" y="14287"/>
                </a:lnTo>
                <a:lnTo>
                  <a:pt x="572660" y="48220"/>
                </a:lnTo>
                <a:lnTo>
                  <a:pt x="574446" y="114300"/>
                </a:lnTo>
                <a:lnTo>
                  <a:pt x="574446" y="275094"/>
                </a:lnTo>
              </a:path>
            </a:pathLst>
          </a:custGeom>
          <a:ln w="101600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7204601" y="3485154"/>
            <a:ext cx="106526" cy="211900"/>
          </a:xfrm>
          <a:custGeom>
            <a:avLst/>
            <a:gdLst/>
            <a:ahLst/>
            <a:cxnLst/>
            <a:rect l="l" t="t" r="r" b="b"/>
            <a:pathLst>
              <a:path w="117475" h="233679">
                <a:moveTo>
                  <a:pt x="0" y="0"/>
                </a:moveTo>
                <a:lnTo>
                  <a:pt x="850" y="233311"/>
                </a:lnTo>
                <a:lnTo>
                  <a:pt x="117081" y="117081"/>
                </a:lnTo>
                <a:lnTo>
                  <a:pt x="0" y="0"/>
                </a:lnTo>
                <a:close/>
              </a:path>
            </a:pathLst>
          </a:custGeom>
          <a:solidFill>
            <a:srgbClr val="595A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9486306" y="3485154"/>
            <a:ext cx="106526" cy="211900"/>
          </a:xfrm>
          <a:custGeom>
            <a:avLst/>
            <a:gdLst/>
            <a:ahLst/>
            <a:cxnLst/>
            <a:rect l="l" t="t" r="r" b="b"/>
            <a:pathLst>
              <a:path w="117475" h="233679">
                <a:moveTo>
                  <a:pt x="117081" y="0"/>
                </a:moveTo>
                <a:lnTo>
                  <a:pt x="0" y="117081"/>
                </a:lnTo>
                <a:lnTo>
                  <a:pt x="116230" y="233311"/>
                </a:lnTo>
                <a:lnTo>
                  <a:pt x="117081" y="0"/>
                </a:lnTo>
                <a:close/>
              </a:path>
            </a:pathLst>
          </a:custGeom>
          <a:solidFill>
            <a:srgbClr val="595A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직사각형 48"/>
          <p:cNvSpPr/>
          <p:nvPr/>
        </p:nvSpPr>
        <p:spPr>
          <a:xfrm>
            <a:off x="316634" y="294944"/>
            <a:ext cx="2368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UI </a:t>
            </a:r>
            <a:r>
              <a:rPr lang="ko-KR" altLang="en-US" sz="3200" b="1" spc="-230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제품</a:t>
            </a:r>
            <a:r>
              <a:rPr lang="ko-KR" altLang="en-US" sz="3200" b="1" spc="-371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z="3200" b="1" spc="-230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연대기</a:t>
            </a:r>
            <a:endParaRPr lang="ko-KR" altLang="en-US" sz="3200" b="1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object 20"/>
          <p:cNvSpPr txBox="1"/>
          <p:nvPr/>
        </p:nvSpPr>
        <p:spPr>
          <a:xfrm>
            <a:off x="11310097" y="398050"/>
            <a:ext cx="301153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12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296863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웹 개발에서의 UI와 Grid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87455" y="398292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19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549" y="1022336"/>
            <a:ext cx="112506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-1517280">
              <a:lnSpc>
                <a:spcPct val="125000"/>
              </a:lnSpc>
            </a:pP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UI의 핵심요소인 </a:t>
            </a:r>
            <a:r>
              <a:rPr sz="16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Grid는 화면개발에서 Multi-Record를 처리하는 개발도구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로 특히, 국내환경에서 많이 사용되고 있습니다.  웹 개발에서 화면개발의 70%라면, 화면개발 중 Grid의 비중이 대부분을 차지 할 정도로 비중이 대단히 높음.</a:t>
            </a:r>
          </a:p>
        </p:txBody>
      </p:sp>
      <p:sp>
        <p:nvSpPr>
          <p:cNvPr id="10" name="object 10"/>
          <p:cNvSpPr/>
          <p:nvPr/>
        </p:nvSpPr>
        <p:spPr>
          <a:xfrm>
            <a:off x="3493576" y="2275347"/>
            <a:ext cx="5950210" cy="502690"/>
          </a:xfrm>
          <a:custGeom>
            <a:avLst/>
            <a:gdLst/>
            <a:ahLst/>
            <a:cxnLst/>
            <a:rect l="l" t="t" r="r" b="b"/>
            <a:pathLst>
              <a:path w="5738495" h="554355">
                <a:moveTo>
                  <a:pt x="5738393" y="554024"/>
                </a:moveTo>
                <a:lnTo>
                  <a:pt x="5738393" y="71996"/>
                </a:lnTo>
                <a:lnTo>
                  <a:pt x="5737268" y="30373"/>
                </a:lnTo>
                <a:lnTo>
                  <a:pt x="5729393" y="8999"/>
                </a:lnTo>
                <a:lnTo>
                  <a:pt x="5708019" y="1124"/>
                </a:lnTo>
                <a:lnTo>
                  <a:pt x="5666397" y="0"/>
                </a:ln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54024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3493576" y="6054733"/>
            <a:ext cx="5950210" cy="502690"/>
          </a:xfrm>
          <a:custGeom>
            <a:avLst/>
            <a:gdLst/>
            <a:ahLst/>
            <a:cxnLst/>
            <a:rect l="l" t="t" r="r" b="b"/>
            <a:pathLst>
              <a:path w="5738495" h="554354">
                <a:moveTo>
                  <a:pt x="0" y="0"/>
                </a:moveTo>
                <a:lnTo>
                  <a:pt x="0" y="482015"/>
                </a:lnTo>
                <a:lnTo>
                  <a:pt x="1124" y="523646"/>
                </a:lnTo>
                <a:lnTo>
                  <a:pt x="8999" y="545023"/>
                </a:lnTo>
                <a:lnTo>
                  <a:pt x="30373" y="552899"/>
                </a:lnTo>
                <a:lnTo>
                  <a:pt x="71996" y="554024"/>
                </a:lnTo>
                <a:lnTo>
                  <a:pt x="5666397" y="554024"/>
                </a:lnTo>
                <a:lnTo>
                  <a:pt x="5708019" y="552899"/>
                </a:lnTo>
                <a:lnTo>
                  <a:pt x="5729393" y="545023"/>
                </a:lnTo>
                <a:lnTo>
                  <a:pt x="5737268" y="523646"/>
                </a:lnTo>
                <a:lnTo>
                  <a:pt x="5738393" y="482015"/>
                </a:lnTo>
                <a:lnTo>
                  <a:pt x="5738393" y="0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20" y="2351929"/>
            <a:ext cx="5518556" cy="4042663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7892554" y="3643636"/>
            <a:ext cx="2246845" cy="772748"/>
            <a:chOff x="8736330" y="4396651"/>
            <a:chExt cx="2477771" cy="852169"/>
          </a:xfrm>
        </p:grpSpPr>
        <p:sp>
          <p:nvSpPr>
            <p:cNvPr id="14" name="object 14"/>
            <p:cNvSpPr/>
            <p:nvPr/>
          </p:nvSpPr>
          <p:spPr>
            <a:xfrm>
              <a:off x="8736331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588860" y="429907"/>
                  </a:moveTo>
                  <a:lnTo>
                    <a:pt x="443204" y="429907"/>
                  </a:lnTo>
                  <a:lnTo>
                    <a:pt x="350405" y="803059"/>
                  </a:lnTo>
                  <a:lnTo>
                    <a:pt x="347465" y="817931"/>
                  </a:lnTo>
                  <a:lnTo>
                    <a:pt x="345317" y="843632"/>
                  </a:lnTo>
                  <a:lnTo>
                    <a:pt x="353968" y="851783"/>
                  </a:lnTo>
                  <a:lnTo>
                    <a:pt x="383425" y="814006"/>
                  </a:lnTo>
                  <a:lnTo>
                    <a:pt x="588860" y="429907"/>
                  </a:lnTo>
                  <a:close/>
                </a:path>
                <a:path w="2477770" h="852170">
                  <a:moveTo>
                    <a:pt x="23695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2369553" y="429907"/>
                  </a:lnTo>
                  <a:lnTo>
                    <a:pt x="2431991" y="428220"/>
                  </a:lnTo>
                  <a:lnTo>
                    <a:pt x="2464054" y="416407"/>
                  </a:lnTo>
                  <a:lnTo>
                    <a:pt x="2475866" y="384344"/>
                  </a:lnTo>
                  <a:lnTo>
                    <a:pt x="2477554" y="321906"/>
                  </a:lnTo>
                  <a:lnTo>
                    <a:pt x="2477554" y="108000"/>
                  </a:lnTo>
                  <a:lnTo>
                    <a:pt x="2475866" y="45562"/>
                  </a:lnTo>
                  <a:lnTo>
                    <a:pt x="2464054" y="13500"/>
                  </a:lnTo>
                  <a:lnTo>
                    <a:pt x="2431991" y="1687"/>
                  </a:lnTo>
                  <a:lnTo>
                    <a:pt x="2369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0" y="321906"/>
                  </a:moveTo>
                  <a:lnTo>
                    <a:pt x="0" y="108000"/>
                  </a:lnTo>
                  <a:lnTo>
                    <a:pt x="1687" y="45562"/>
                  </a:lnTo>
                  <a:lnTo>
                    <a:pt x="13500" y="13500"/>
                  </a:lnTo>
                  <a:lnTo>
                    <a:pt x="45562" y="1687"/>
                  </a:lnTo>
                  <a:lnTo>
                    <a:pt x="108000" y="0"/>
                  </a:lnTo>
                  <a:lnTo>
                    <a:pt x="2369553" y="0"/>
                  </a:lnTo>
                  <a:lnTo>
                    <a:pt x="2431991" y="1687"/>
                  </a:lnTo>
                  <a:lnTo>
                    <a:pt x="2464054" y="13500"/>
                  </a:lnTo>
                  <a:lnTo>
                    <a:pt x="2475866" y="45562"/>
                  </a:lnTo>
                  <a:lnTo>
                    <a:pt x="2477554" y="108000"/>
                  </a:lnTo>
                  <a:lnTo>
                    <a:pt x="2477554" y="321906"/>
                  </a:lnTo>
                  <a:lnTo>
                    <a:pt x="2475866" y="384344"/>
                  </a:lnTo>
                  <a:lnTo>
                    <a:pt x="2464054" y="416407"/>
                  </a:lnTo>
                  <a:lnTo>
                    <a:pt x="2431991" y="428220"/>
                  </a:lnTo>
                  <a:lnTo>
                    <a:pt x="2369553" y="429907"/>
                  </a:lnTo>
                  <a:lnTo>
                    <a:pt x="588860" y="429907"/>
                  </a:lnTo>
                  <a:lnTo>
                    <a:pt x="383425" y="814006"/>
                  </a:lnTo>
                  <a:lnTo>
                    <a:pt x="353968" y="851783"/>
                  </a:lnTo>
                  <a:lnTo>
                    <a:pt x="345317" y="843632"/>
                  </a:lnTo>
                  <a:lnTo>
                    <a:pt x="347465" y="817931"/>
                  </a:lnTo>
                  <a:lnTo>
                    <a:pt x="350405" y="803059"/>
                  </a:lnTo>
                  <a:lnTo>
                    <a:pt x="443204" y="429907"/>
                  </a:lnTo>
                  <a:lnTo>
                    <a:pt x="108000" y="429907"/>
                  </a:lnTo>
                  <a:lnTo>
                    <a:pt x="45562" y="428220"/>
                  </a:lnTo>
                  <a:lnTo>
                    <a:pt x="13500" y="416407"/>
                  </a:lnTo>
                  <a:lnTo>
                    <a:pt x="1687" y="384344"/>
                  </a:lnTo>
                  <a:lnTo>
                    <a:pt x="0" y="321906"/>
                  </a:lnTo>
                  <a:close/>
                </a:path>
              </a:pathLst>
            </a:custGeom>
            <a:ln w="38100">
              <a:solidFill>
                <a:srgbClr val="00A8E3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9617366" y="4496041"/>
              <a:ext cx="1519555" cy="2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1179" b="1" spc="-59" dirty="0">
                  <a:solidFill>
                    <a:srgbClr val="00A8E3"/>
                  </a:solidFill>
                  <a:latin typeface="Malgun Gothic"/>
                  <a:cs typeface="Malgun Gothic"/>
                </a:rPr>
                <a:t>UI중 </a:t>
              </a:r>
              <a:r>
                <a:rPr sz="1179" b="1" spc="-41" dirty="0">
                  <a:solidFill>
                    <a:srgbClr val="00A8E3"/>
                  </a:solidFill>
                  <a:latin typeface="Malgun Gothic"/>
                  <a:cs typeface="Malgun Gothic"/>
                </a:rPr>
                <a:t>Grid</a:t>
              </a:r>
              <a:r>
                <a:rPr sz="1179" b="1" spc="-313" dirty="0">
                  <a:solidFill>
                    <a:srgbClr val="00A8E3"/>
                  </a:solidFill>
                  <a:latin typeface="Malgun Gothic"/>
                  <a:cs typeface="Malgun Gothic"/>
                </a:rPr>
                <a:t> </a:t>
              </a:r>
              <a:r>
                <a:rPr sz="1179" b="1" spc="-103" dirty="0">
                  <a:solidFill>
                    <a:srgbClr val="00A8E3"/>
                  </a:solidFill>
                  <a:latin typeface="Malgun Gothic"/>
                  <a:cs typeface="Malgun Gothic"/>
                </a:rPr>
                <a:t>영역의 </a:t>
              </a:r>
              <a:r>
                <a:rPr sz="1179" b="1" spc="-118" dirty="0">
                  <a:solidFill>
                    <a:srgbClr val="00A8E3"/>
                  </a:solidFill>
                  <a:latin typeface="Malgun Gothic"/>
                  <a:cs typeface="Malgun Gothic"/>
                </a:rPr>
                <a:t>비중</a:t>
              </a:r>
              <a:endParaRPr sz="1179">
                <a:latin typeface="Malgun Gothic"/>
                <a:cs typeface="Malgun Gothic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264332" y="4544440"/>
              <a:ext cx="303530" cy="128905"/>
            </a:xfrm>
            <a:custGeom>
              <a:avLst/>
              <a:gdLst/>
              <a:ahLst/>
              <a:cxnLst/>
              <a:rect l="l" t="t" r="r" b="b"/>
              <a:pathLst>
                <a:path w="303529" h="128904">
                  <a:moveTo>
                    <a:pt x="56857" y="5765"/>
                  </a:moveTo>
                  <a:lnTo>
                    <a:pt x="35945" y="9119"/>
                  </a:lnTo>
                  <a:lnTo>
                    <a:pt x="17737" y="19859"/>
                  </a:lnTo>
                  <a:lnTo>
                    <a:pt x="4874" y="39005"/>
                  </a:lnTo>
                  <a:lnTo>
                    <a:pt x="0" y="67576"/>
                  </a:lnTo>
                  <a:lnTo>
                    <a:pt x="4231" y="94693"/>
                  </a:lnTo>
                  <a:lnTo>
                    <a:pt x="15925" y="113698"/>
                  </a:lnTo>
                  <a:lnTo>
                    <a:pt x="33582" y="124885"/>
                  </a:lnTo>
                  <a:lnTo>
                    <a:pt x="55702" y="128549"/>
                  </a:lnTo>
                  <a:lnTo>
                    <a:pt x="67454" y="127818"/>
                  </a:lnTo>
                  <a:lnTo>
                    <a:pt x="78635" y="125915"/>
                  </a:lnTo>
                  <a:lnTo>
                    <a:pt x="88363" y="123271"/>
                  </a:lnTo>
                  <a:lnTo>
                    <a:pt x="95757" y="120319"/>
                  </a:lnTo>
                  <a:lnTo>
                    <a:pt x="95757" y="111582"/>
                  </a:lnTo>
                  <a:lnTo>
                    <a:pt x="57518" y="111582"/>
                  </a:lnTo>
                  <a:lnTo>
                    <a:pt x="41986" y="108354"/>
                  </a:lnTo>
                  <a:lnTo>
                    <a:pt x="30797" y="99239"/>
                  </a:lnTo>
                  <a:lnTo>
                    <a:pt x="24028" y="85087"/>
                  </a:lnTo>
                  <a:lnTo>
                    <a:pt x="21755" y="66751"/>
                  </a:lnTo>
                  <a:lnTo>
                    <a:pt x="24451" y="49521"/>
                  </a:lnTo>
                  <a:lnTo>
                    <a:pt x="31953" y="35723"/>
                  </a:lnTo>
                  <a:lnTo>
                    <a:pt x="43379" y="26562"/>
                  </a:lnTo>
                  <a:lnTo>
                    <a:pt x="57848" y="23241"/>
                  </a:lnTo>
                  <a:lnTo>
                    <a:pt x="87854" y="23241"/>
                  </a:lnTo>
                  <a:lnTo>
                    <a:pt x="90817" y="13182"/>
                  </a:lnTo>
                  <a:lnTo>
                    <a:pt x="84305" y="10078"/>
                  </a:lnTo>
                  <a:lnTo>
                    <a:pt x="76433" y="7745"/>
                  </a:lnTo>
                  <a:lnTo>
                    <a:pt x="67262" y="6276"/>
                  </a:lnTo>
                  <a:lnTo>
                    <a:pt x="56857" y="5765"/>
                  </a:lnTo>
                  <a:close/>
                </a:path>
                <a:path w="303529" h="128904">
                  <a:moveTo>
                    <a:pt x="95757" y="65760"/>
                  </a:moveTo>
                  <a:lnTo>
                    <a:pt x="52412" y="65760"/>
                  </a:lnTo>
                  <a:lnTo>
                    <a:pt x="52412" y="81915"/>
                  </a:lnTo>
                  <a:lnTo>
                    <a:pt x="75323" y="81915"/>
                  </a:lnTo>
                  <a:lnTo>
                    <a:pt x="75323" y="108610"/>
                  </a:lnTo>
                  <a:lnTo>
                    <a:pt x="71526" y="110261"/>
                  </a:lnTo>
                  <a:lnTo>
                    <a:pt x="63118" y="111582"/>
                  </a:lnTo>
                  <a:lnTo>
                    <a:pt x="95757" y="111582"/>
                  </a:lnTo>
                  <a:lnTo>
                    <a:pt x="95757" y="65760"/>
                  </a:lnTo>
                  <a:close/>
                </a:path>
                <a:path w="303529" h="128904">
                  <a:moveTo>
                    <a:pt x="87854" y="23241"/>
                  </a:moveTo>
                  <a:lnTo>
                    <a:pt x="57848" y="23241"/>
                  </a:lnTo>
                  <a:lnTo>
                    <a:pt x="66239" y="23832"/>
                  </a:lnTo>
                  <a:lnTo>
                    <a:pt x="73652" y="25380"/>
                  </a:lnTo>
                  <a:lnTo>
                    <a:pt x="80167" y="27548"/>
                  </a:lnTo>
                  <a:lnTo>
                    <a:pt x="85864" y="29997"/>
                  </a:lnTo>
                  <a:lnTo>
                    <a:pt x="87854" y="23241"/>
                  </a:lnTo>
                  <a:close/>
                </a:path>
                <a:path w="303529" h="128904">
                  <a:moveTo>
                    <a:pt x="135635" y="37744"/>
                  </a:moveTo>
                  <a:lnTo>
                    <a:pt x="116027" y="37744"/>
                  </a:lnTo>
                  <a:lnTo>
                    <a:pt x="116027" y="126415"/>
                  </a:lnTo>
                  <a:lnTo>
                    <a:pt x="135801" y="126415"/>
                  </a:lnTo>
                  <a:lnTo>
                    <a:pt x="135801" y="61315"/>
                  </a:lnTo>
                  <a:lnTo>
                    <a:pt x="143052" y="56527"/>
                  </a:lnTo>
                  <a:lnTo>
                    <a:pt x="150139" y="54229"/>
                  </a:lnTo>
                  <a:lnTo>
                    <a:pt x="169348" y="54229"/>
                  </a:lnTo>
                  <a:lnTo>
                    <a:pt x="171164" y="48615"/>
                  </a:lnTo>
                  <a:lnTo>
                    <a:pt x="135635" y="48615"/>
                  </a:lnTo>
                  <a:lnTo>
                    <a:pt x="135635" y="37744"/>
                  </a:lnTo>
                  <a:close/>
                </a:path>
                <a:path w="303529" h="128904">
                  <a:moveTo>
                    <a:pt x="169348" y="54229"/>
                  </a:moveTo>
                  <a:lnTo>
                    <a:pt x="150139" y="54229"/>
                  </a:lnTo>
                  <a:lnTo>
                    <a:pt x="162344" y="54876"/>
                  </a:lnTo>
                  <a:lnTo>
                    <a:pt x="166128" y="55372"/>
                  </a:lnTo>
                  <a:lnTo>
                    <a:pt x="168605" y="56527"/>
                  </a:lnTo>
                  <a:lnTo>
                    <a:pt x="169348" y="54229"/>
                  </a:lnTo>
                  <a:close/>
                </a:path>
                <a:path w="303529" h="128904">
                  <a:moveTo>
                    <a:pt x="165963" y="36918"/>
                  </a:moveTo>
                  <a:lnTo>
                    <a:pt x="135966" y="48615"/>
                  </a:lnTo>
                  <a:lnTo>
                    <a:pt x="171164" y="48615"/>
                  </a:lnTo>
                  <a:lnTo>
                    <a:pt x="174040" y="39725"/>
                  </a:lnTo>
                  <a:lnTo>
                    <a:pt x="171411" y="37909"/>
                  </a:lnTo>
                  <a:lnTo>
                    <a:pt x="165963" y="36918"/>
                  </a:lnTo>
                  <a:close/>
                </a:path>
                <a:path w="303529" h="128904">
                  <a:moveTo>
                    <a:pt x="205193" y="4610"/>
                  </a:moveTo>
                  <a:lnTo>
                    <a:pt x="184594" y="4610"/>
                  </a:lnTo>
                  <a:lnTo>
                    <a:pt x="184594" y="22910"/>
                  </a:lnTo>
                  <a:lnTo>
                    <a:pt x="205193" y="22910"/>
                  </a:lnTo>
                  <a:lnTo>
                    <a:pt x="205193" y="4610"/>
                  </a:lnTo>
                  <a:close/>
                </a:path>
                <a:path w="303529" h="128904">
                  <a:moveTo>
                    <a:pt x="205028" y="37744"/>
                  </a:moveTo>
                  <a:lnTo>
                    <a:pt x="184759" y="37744"/>
                  </a:lnTo>
                  <a:lnTo>
                    <a:pt x="184759" y="126415"/>
                  </a:lnTo>
                  <a:lnTo>
                    <a:pt x="205028" y="126415"/>
                  </a:lnTo>
                  <a:lnTo>
                    <a:pt x="205028" y="37744"/>
                  </a:lnTo>
                  <a:close/>
                </a:path>
                <a:path w="303529" h="128904">
                  <a:moveTo>
                    <a:pt x="272275" y="37579"/>
                  </a:moveTo>
                  <a:lnTo>
                    <a:pt x="262381" y="37579"/>
                  </a:lnTo>
                  <a:lnTo>
                    <a:pt x="248041" y="40035"/>
                  </a:lnTo>
                  <a:lnTo>
                    <a:pt x="235413" y="47961"/>
                  </a:lnTo>
                  <a:lnTo>
                    <a:pt x="226338" y="62193"/>
                  </a:lnTo>
                  <a:lnTo>
                    <a:pt x="222656" y="83566"/>
                  </a:lnTo>
                  <a:lnTo>
                    <a:pt x="226108" y="104580"/>
                  </a:lnTo>
                  <a:lnTo>
                    <a:pt x="234938" y="118195"/>
                  </a:lnTo>
                  <a:lnTo>
                    <a:pt x="246857" y="125539"/>
                  </a:lnTo>
                  <a:lnTo>
                    <a:pt x="259575" y="127736"/>
                  </a:lnTo>
                  <a:lnTo>
                    <a:pt x="267309" y="127115"/>
                  </a:lnTo>
                  <a:lnTo>
                    <a:pt x="274208" y="125364"/>
                  </a:lnTo>
                  <a:lnTo>
                    <a:pt x="279931" y="122657"/>
                  </a:lnTo>
                  <a:lnTo>
                    <a:pt x="284137" y="119164"/>
                  </a:lnTo>
                  <a:lnTo>
                    <a:pt x="303085" y="119164"/>
                  </a:lnTo>
                  <a:lnTo>
                    <a:pt x="303085" y="112077"/>
                  </a:lnTo>
                  <a:lnTo>
                    <a:pt x="264858" y="112077"/>
                  </a:lnTo>
                  <a:lnTo>
                    <a:pt x="256196" y="110684"/>
                  </a:lnTo>
                  <a:lnTo>
                    <a:pt x="249362" y="105876"/>
                  </a:lnTo>
                  <a:lnTo>
                    <a:pt x="244879" y="96711"/>
                  </a:lnTo>
                  <a:lnTo>
                    <a:pt x="243268" y="82245"/>
                  </a:lnTo>
                  <a:lnTo>
                    <a:pt x="245008" y="67977"/>
                  </a:lnTo>
                  <a:lnTo>
                    <a:pt x="249775" y="59088"/>
                  </a:lnTo>
                  <a:lnTo>
                    <a:pt x="256893" y="54525"/>
                  </a:lnTo>
                  <a:lnTo>
                    <a:pt x="265683" y="53238"/>
                  </a:lnTo>
                  <a:lnTo>
                    <a:pt x="303085" y="53238"/>
                  </a:lnTo>
                  <a:lnTo>
                    <a:pt x="303085" y="42024"/>
                  </a:lnTo>
                  <a:lnTo>
                    <a:pt x="283146" y="42024"/>
                  </a:lnTo>
                  <a:lnTo>
                    <a:pt x="279361" y="39560"/>
                  </a:lnTo>
                  <a:lnTo>
                    <a:pt x="272275" y="37579"/>
                  </a:lnTo>
                  <a:close/>
                </a:path>
                <a:path w="303529" h="128904">
                  <a:moveTo>
                    <a:pt x="303085" y="119164"/>
                  </a:moveTo>
                  <a:lnTo>
                    <a:pt x="284302" y="119164"/>
                  </a:lnTo>
                  <a:lnTo>
                    <a:pt x="285953" y="126415"/>
                  </a:lnTo>
                  <a:lnTo>
                    <a:pt x="303085" y="126415"/>
                  </a:lnTo>
                  <a:lnTo>
                    <a:pt x="303085" y="119164"/>
                  </a:lnTo>
                  <a:close/>
                </a:path>
                <a:path w="303529" h="128904">
                  <a:moveTo>
                    <a:pt x="303085" y="53238"/>
                  </a:moveTo>
                  <a:lnTo>
                    <a:pt x="272935" y="53238"/>
                  </a:lnTo>
                  <a:lnTo>
                    <a:pt x="279857" y="54711"/>
                  </a:lnTo>
                  <a:lnTo>
                    <a:pt x="283146" y="57518"/>
                  </a:lnTo>
                  <a:lnTo>
                    <a:pt x="283086" y="105876"/>
                  </a:lnTo>
                  <a:lnTo>
                    <a:pt x="280022" y="108940"/>
                  </a:lnTo>
                  <a:lnTo>
                    <a:pt x="272275" y="112077"/>
                  </a:lnTo>
                  <a:lnTo>
                    <a:pt x="303085" y="112077"/>
                  </a:lnTo>
                  <a:lnTo>
                    <a:pt x="303085" y="53238"/>
                  </a:lnTo>
                  <a:close/>
                </a:path>
                <a:path w="303529" h="128904">
                  <a:moveTo>
                    <a:pt x="303085" y="0"/>
                  </a:moveTo>
                  <a:lnTo>
                    <a:pt x="283146" y="0"/>
                  </a:lnTo>
                  <a:lnTo>
                    <a:pt x="283146" y="42024"/>
                  </a:lnTo>
                  <a:lnTo>
                    <a:pt x="303085" y="42024"/>
                  </a:lnTo>
                  <a:lnTo>
                    <a:pt x="30308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59964" y="4550219"/>
              <a:ext cx="188595" cy="123189"/>
            </a:xfrm>
            <a:custGeom>
              <a:avLst/>
              <a:gdLst/>
              <a:ahLst/>
              <a:cxnLst/>
              <a:rect l="l" t="t" r="r" b="b"/>
              <a:pathLst>
                <a:path w="188595" h="123189">
                  <a:moveTo>
                    <a:pt x="4622" y="97726"/>
                  </a:moveTo>
                  <a:lnTo>
                    <a:pt x="39230" y="122783"/>
                  </a:lnTo>
                  <a:lnTo>
                    <a:pt x="58222" y="120218"/>
                  </a:lnTo>
                  <a:lnTo>
                    <a:pt x="71883" y="112895"/>
                  </a:lnTo>
                  <a:lnTo>
                    <a:pt x="77197" y="105473"/>
                  </a:lnTo>
                  <a:lnTo>
                    <a:pt x="37579" y="105473"/>
                  </a:lnTo>
                  <a:lnTo>
                    <a:pt x="28561" y="104913"/>
                  </a:lnTo>
                  <a:lnTo>
                    <a:pt x="19681" y="103333"/>
                  </a:lnTo>
                  <a:lnTo>
                    <a:pt x="11452" y="100860"/>
                  </a:lnTo>
                  <a:lnTo>
                    <a:pt x="4622" y="97726"/>
                  </a:lnTo>
                  <a:close/>
                </a:path>
                <a:path w="188595" h="123189">
                  <a:moveTo>
                    <a:pt x="43027" y="0"/>
                  </a:moveTo>
                  <a:lnTo>
                    <a:pt x="25155" y="2471"/>
                  </a:lnTo>
                  <a:lnTo>
                    <a:pt x="12199" y="9393"/>
                  </a:lnTo>
                  <a:lnTo>
                    <a:pt x="4313" y="20022"/>
                  </a:lnTo>
                  <a:lnTo>
                    <a:pt x="1651" y="33616"/>
                  </a:lnTo>
                  <a:lnTo>
                    <a:pt x="3717" y="46916"/>
                  </a:lnTo>
                  <a:lnTo>
                    <a:pt x="9523" y="56710"/>
                  </a:lnTo>
                  <a:lnTo>
                    <a:pt x="18479" y="63443"/>
                  </a:lnTo>
                  <a:lnTo>
                    <a:pt x="29997" y="67563"/>
                  </a:lnTo>
                  <a:lnTo>
                    <a:pt x="42697" y="70700"/>
                  </a:lnTo>
                  <a:lnTo>
                    <a:pt x="51167" y="73458"/>
                  </a:lnTo>
                  <a:lnTo>
                    <a:pt x="56949" y="77049"/>
                  </a:lnTo>
                  <a:lnTo>
                    <a:pt x="60260" y="81875"/>
                  </a:lnTo>
                  <a:lnTo>
                    <a:pt x="61315" y="88341"/>
                  </a:lnTo>
                  <a:lnTo>
                    <a:pt x="59901" y="95465"/>
                  </a:lnTo>
                  <a:lnTo>
                    <a:pt x="55567" y="100860"/>
                  </a:lnTo>
                  <a:lnTo>
                    <a:pt x="48172" y="104278"/>
                  </a:lnTo>
                  <a:lnTo>
                    <a:pt x="37579" y="105473"/>
                  </a:lnTo>
                  <a:lnTo>
                    <a:pt x="77197" y="105473"/>
                  </a:lnTo>
                  <a:lnTo>
                    <a:pt x="80137" y="101368"/>
                  </a:lnTo>
                  <a:lnTo>
                    <a:pt x="82905" y="86194"/>
                  </a:lnTo>
                  <a:lnTo>
                    <a:pt x="80701" y="72582"/>
                  </a:lnTo>
                  <a:lnTo>
                    <a:pt x="74418" y="62833"/>
                  </a:lnTo>
                  <a:lnTo>
                    <a:pt x="64549" y="56112"/>
                  </a:lnTo>
                  <a:lnTo>
                    <a:pt x="51587" y="51587"/>
                  </a:lnTo>
                  <a:lnTo>
                    <a:pt x="39065" y="48450"/>
                  </a:lnTo>
                  <a:lnTo>
                    <a:pt x="27203" y="45313"/>
                  </a:lnTo>
                  <a:lnTo>
                    <a:pt x="22580" y="41198"/>
                  </a:lnTo>
                  <a:lnTo>
                    <a:pt x="22580" y="31965"/>
                  </a:lnTo>
                  <a:lnTo>
                    <a:pt x="24066" y="25575"/>
                  </a:lnTo>
                  <a:lnTo>
                    <a:pt x="28287" y="20988"/>
                  </a:lnTo>
                  <a:lnTo>
                    <a:pt x="34887" y="18223"/>
                  </a:lnTo>
                  <a:lnTo>
                    <a:pt x="43510" y="17297"/>
                  </a:lnTo>
                  <a:lnTo>
                    <a:pt x="74558" y="17297"/>
                  </a:lnTo>
                  <a:lnTo>
                    <a:pt x="77635" y="6756"/>
                  </a:lnTo>
                  <a:lnTo>
                    <a:pt x="71740" y="4238"/>
                  </a:lnTo>
                  <a:lnTo>
                    <a:pt x="63850" y="2078"/>
                  </a:lnTo>
                  <a:lnTo>
                    <a:pt x="54201" y="568"/>
                  </a:lnTo>
                  <a:lnTo>
                    <a:pt x="43027" y="0"/>
                  </a:lnTo>
                  <a:close/>
                </a:path>
                <a:path w="188595" h="123189">
                  <a:moveTo>
                    <a:pt x="74558" y="17297"/>
                  </a:moveTo>
                  <a:lnTo>
                    <a:pt x="43510" y="17297"/>
                  </a:lnTo>
                  <a:lnTo>
                    <a:pt x="52568" y="17769"/>
                  </a:lnTo>
                  <a:lnTo>
                    <a:pt x="60325" y="19091"/>
                  </a:lnTo>
                  <a:lnTo>
                    <a:pt x="66966" y="21122"/>
                  </a:lnTo>
                  <a:lnTo>
                    <a:pt x="72682" y="23723"/>
                  </a:lnTo>
                  <a:lnTo>
                    <a:pt x="74558" y="17297"/>
                  </a:lnTo>
                  <a:close/>
                </a:path>
                <a:path w="188595" h="123189">
                  <a:moveTo>
                    <a:pt x="144551" y="1968"/>
                  </a:moveTo>
                  <a:lnTo>
                    <a:pt x="101358" y="1968"/>
                  </a:lnTo>
                  <a:lnTo>
                    <a:pt x="101358" y="120637"/>
                  </a:lnTo>
                  <a:lnTo>
                    <a:pt x="147510" y="120637"/>
                  </a:lnTo>
                  <a:lnTo>
                    <a:pt x="165374" y="118139"/>
                  </a:lnTo>
                  <a:lnTo>
                    <a:pt x="178152" y="111161"/>
                  </a:lnTo>
                  <a:lnTo>
                    <a:pt x="182713" y="104813"/>
                  </a:lnTo>
                  <a:lnTo>
                    <a:pt x="121970" y="104813"/>
                  </a:lnTo>
                  <a:lnTo>
                    <a:pt x="121970" y="66916"/>
                  </a:lnTo>
                  <a:lnTo>
                    <a:pt x="181127" y="66916"/>
                  </a:lnTo>
                  <a:lnTo>
                    <a:pt x="173995" y="61705"/>
                  </a:lnTo>
                  <a:lnTo>
                    <a:pt x="164160" y="58508"/>
                  </a:lnTo>
                  <a:lnTo>
                    <a:pt x="164160" y="57848"/>
                  </a:lnTo>
                  <a:lnTo>
                    <a:pt x="172777" y="53660"/>
                  </a:lnTo>
                  <a:lnTo>
                    <a:pt x="174055" y="52412"/>
                  </a:lnTo>
                  <a:lnTo>
                    <a:pt x="121970" y="52412"/>
                  </a:lnTo>
                  <a:lnTo>
                    <a:pt x="121970" y="17957"/>
                  </a:lnTo>
                  <a:lnTo>
                    <a:pt x="180139" y="17957"/>
                  </a:lnTo>
                  <a:lnTo>
                    <a:pt x="174047" y="9778"/>
                  </a:lnTo>
                  <a:lnTo>
                    <a:pt x="162003" y="3965"/>
                  </a:lnTo>
                  <a:lnTo>
                    <a:pt x="144551" y="1968"/>
                  </a:lnTo>
                  <a:close/>
                </a:path>
                <a:path w="188595" h="123189">
                  <a:moveTo>
                    <a:pt x="181127" y="66916"/>
                  </a:moveTo>
                  <a:lnTo>
                    <a:pt x="143230" y="66916"/>
                  </a:lnTo>
                  <a:lnTo>
                    <a:pt x="153006" y="67948"/>
                  </a:lnTo>
                  <a:lnTo>
                    <a:pt x="160372" y="71220"/>
                  </a:lnTo>
                  <a:lnTo>
                    <a:pt x="165019" y="76994"/>
                  </a:lnTo>
                  <a:lnTo>
                    <a:pt x="166636" y="85534"/>
                  </a:lnTo>
                  <a:lnTo>
                    <a:pt x="165106" y="94108"/>
                  </a:lnTo>
                  <a:lnTo>
                    <a:pt x="160702" y="100117"/>
                  </a:lnTo>
                  <a:lnTo>
                    <a:pt x="153702" y="103654"/>
                  </a:lnTo>
                  <a:lnTo>
                    <a:pt x="144386" y="104813"/>
                  </a:lnTo>
                  <a:lnTo>
                    <a:pt x="182713" y="104813"/>
                  </a:lnTo>
                  <a:lnTo>
                    <a:pt x="185829" y="100475"/>
                  </a:lnTo>
                  <a:lnTo>
                    <a:pt x="188391" y="86855"/>
                  </a:lnTo>
                  <a:lnTo>
                    <a:pt x="186621" y="75586"/>
                  </a:lnTo>
                  <a:lnTo>
                    <a:pt x="181652" y="67300"/>
                  </a:lnTo>
                  <a:lnTo>
                    <a:pt x="181127" y="66916"/>
                  </a:lnTo>
                  <a:close/>
                </a:path>
                <a:path w="188595" h="123189">
                  <a:moveTo>
                    <a:pt x="180139" y="17957"/>
                  </a:moveTo>
                  <a:lnTo>
                    <a:pt x="141414" y="17957"/>
                  </a:lnTo>
                  <a:lnTo>
                    <a:pt x="150297" y="18826"/>
                  </a:lnTo>
                  <a:lnTo>
                    <a:pt x="156987" y="21690"/>
                  </a:lnTo>
                  <a:lnTo>
                    <a:pt x="161206" y="26932"/>
                  </a:lnTo>
                  <a:lnTo>
                    <a:pt x="162674" y="34937"/>
                  </a:lnTo>
                  <a:lnTo>
                    <a:pt x="160916" y="43299"/>
                  </a:lnTo>
                  <a:lnTo>
                    <a:pt x="156146" y="48680"/>
                  </a:lnTo>
                  <a:lnTo>
                    <a:pt x="149119" y="51559"/>
                  </a:lnTo>
                  <a:lnTo>
                    <a:pt x="140589" y="52412"/>
                  </a:lnTo>
                  <a:lnTo>
                    <a:pt x="174055" y="52412"/>
                  </a:lnTo>
                  <a:lnTo>
                    <a:pt x="178722" y="47853"/>
                  </a:lnTo>
                  <a:lnTo>
                    <a:pt x="182164" y="40532"/>
                  </a:lnTo>
                  <a:lnTo>
                    <a:pt x="183273" y="31800"/>
                  </a:lnTo>
                  <a:lnTo>
                    <a:pt x="181023" y="19145"/>
                  </a:lnTo>
                  <a:lnTo>
                    <a:pt x="180139" y="17957"/>
                  </a:lnTo>
                  <a:close/>
                </a:path>
              </a:pathLst>
            </a:custGeom>
            <a:solidFill>
              <a:srgbClr val="61626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32481" y="4512376"/>
              <a:ext cx="206082" cy="198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226499" y="2526692"/>
            <a:ext cx="1597897" cy="701923"/>
            <a:chOff x="165100" y="2910204"/>
            <a:chExt cx="1762125" cy="774065"/>
          </a:xfrm>
        </p:grpSpPr>
        <p:sp>
          <p:nvSpPr>
            <p:cNvPr id="12" name="object 12"/>
            <p:cNvSpPr/>
            <p:nvPr/>
          </p:nvSpPr>
          <p:spPr>
            <a:xfrm>
              <a:off x="165100" y="2910204"/>
              <a:ext cx="1762125" cy="774065"/>
            </a:xfrm>
            <a:custGeom>
              <a:avLst/>
              <a:gdLst/>
              <a:ahLst/>
              <a:cxnLst/>
              <a:rect l="l" t="t" r="r" b="b"/>
              <a:pathLst>
                <a:path w="1762125" h="774064">
                  <a:moveTo>
                    <a:pt x="1318691" y="429907"/>
                  </a:moveTo>
                  <a:lnTo>
                    <a:pt x="1173035" y="429907"/>
                  </a:lnTo>
                  <a:lnTo>
                    <a:pt x="1332674" y="734885"/>
                  </a:lnTo>
                  <a:lnTo>
                    <a:pt x="1358961" y="773536"/>
                  </a:lnTo>
                  <a:lnTo>
                    <a:pt x="1367969" y="765279"/>
                  </a:lnTo>
                  <a:lnTo>
                    <a:pt x="1367587" y="739082"/>
                  </a:lnTo>
                  <a:lnTo>
                    <a:pt x="1365707" y="723912"/>
                  </a:lnTo>
                  <a:lnTo>
                    <a:pt x="1318691" y="429907"/>
                  </a:lnTo>
                  <a:close/>
                </a:path>
                <a:path w="1762125" h="774064">
                  <a:moveTo>
                    <a:pt x="1653895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1653895" y="429907"/>
                  </a:lnTo>
                  <a:lnTo>
                    <a:pt x="1716333" y="428220"/>
                  </a:lnTo>
                  <a:lnTo>
                    <a:pt x="1748396" y="416407"/>
                  </a:lnTo>
                  <a:lnTo>
                    <a:pt x="1760208" y="384344"/>
                  </a:lnTo>
                  <a:lnTo>
                    <a:pt x="1761896" y="321906"/>
                  </a:lnTo>
                  <a:lnTo>
                    <a:pt x="1761896" y="108000"/>
                  </a:lnTo>
                  <a:lnTo>
                    <a:pt x="1760208" y="45562"/>
                  </a:lnTo>
                  <a:lnTo>
                    <a:pt x="1748396" y="13500"/>
                  </a:lnTo>
                  <a:lnTo>
                    <a:pt x="1716333" y="1687"/>
                  </a:lnTo>
                  <a:lnTo>
                    <a:pt x="1653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100" y="2910204"/>
              <a:ext cx="1762125" cy="774065"/>
            </a:xfrm>
            <a:custGeom>
              <a:avLst/>
              <a:gdLst/>
              <a:ahLst/>
              <a:cxnLst/>
              <a:rect l="l" t="t" r="r" b="b"/>
              <a:pathLst>
                <a:path w="1762125" h="774064">
                  <a:moveTo>
                    <a:pt x="1761896" y="321906"/>
                  </a:moveTo>
                  <a:lnTo>
                    <a:pt x="1761896" y="108000"/>
                  </a:lnTo>
                  <a:lnTo>
                    <a:pt x="1760208" y="45562"/>
                  </a:lnTo>
                  <a:lnTo>
                    <a:pt x="1748396" y="13500"/>
                  </a:lnTo>
                  <a:lnTo>
                    <a:pt x="1716333" y="1687"/>
                  </a:lnTo>
                  <a:lnTo>
                    <a:pt x="1653895" y="0"/>
                  </a:ln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1173035" y="429907"/>
                  </a:lnTo>
                  <a:lnTo>
                    <a:pt x="1332674" y="734885"/>
                  </a:lnTo>
                  <a:lnTo>
                    <a:pt x="1358961" y="773536"/>
                  </a:lnTo>
                  <a:lnTo>
                    <a:pt x="1367969" y="765279"/>
                  </a:lnTo>
                  <a:lnTo>
                    <a:pt x="1367587" y="739082"/>
                  </a:lnTo>
                  <a:lnTo>
                    <a:pt x="1365707" y="723912"/>
                  </a:lnTo>
                  <a:lnTo>
                    <a:pt x="1318691" y="429907"/>
                  </a:lnTo>
                  <a:lnTo>
                    <a:pt x="1653895" y="429907"/>
                  </a:lnTo>
                  <a:lnTo>
                    <a:pt x="1716333" y="428220"/>
                  </a:lnTo>
                  <a:lnTo>
                    <a:pt x="1748396" y="416407"/>
                  </a:lnTo>
                  <a:lnTo>
                    <a:pt x="1760208" y="384344"/>
                  </a:lnTo>
                  <a:lnTo>
                    <a:pt x="1761896" y="321906"/>
                  </a:lnTo>
                  <a:close/>
                </a:path>
              </a:pathLst>
            </a:custGeom>
            <a:ln w="38100">
              <a:solidFill>
                <a:srgbClr val="314D6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010272" y="3005594"/>
              <a:ext cx="826135" cy="2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1179" b="1" spc="-100" dirty="0">
                  <a:solidFill>
                    <a:srgbClr val="314D6C"/>
                  </a:solidFill>
                  <a:latin typeface="Malgun Gothic"/>
                  <a:cs typeface="Malgun Gothic"/>
                </a:rPr>
                <a:t>전체</a:t>
              </a:r>
              <a:r>
                <a:rPr sz="1179" b="1" spc="-218" dirty="0">
                  <a:solidFill>
                    <a:srgbClr val="314D6C"/>
                  </a:solidFill>
                  <a:latin typeface="Malgun Gothic"/>
                  <a:cs typeface="Malgun Gothic"/>
                </a:rPr>
                <a:t> </a:t>
              </a:r>
              <a:r>
                <a:rPr sz="1179" b="1" spc="-82" dirty="0">
                  <a:solidFill>
                    <a:srgbClr val="314D6C"/>
                  </a:solidFill>
                  <a:latin typeface="Malgun Gothic"/>
                  <a:cs typeface="Malgun Gothic"/>
                </a:rPr>
                <a:t>UI영역</a:t>
              </a:r>
              <a:endParaRPr sz="1179">
                <a:latin typeface="Malgun Gothic"/>
                <a:cs typeface="Malgun Gothic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19442" y="3058591"/>
              <a:ext cx="194310" cy="121285"/>
            </a:xfrm>
            <a:custGeom>
              <a:avLst/>
              <a:gdLst/>
              <a:ahLst/>
              <a:cxnLst/>
              <a:rect l="l" t="t" r="r" b="b"/>
              <a:pathLst>
                <a:path w="194310" h="121285">
                  <a:moveTo>
                    <a:pt x="20942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3289" y="96087"/>
                  </a:lnTo>
                  <a:lnTo>
                    <a:pt x="12714" y="109896"/>
                  </a:lnTo>
                  <a:lnTo>
                    <a:pt x="27608" y="118204"/>
                  </a:lnTo>
                  <a:lnTo>
                    <a:pt x="47307" y="120980"/>
                  </a:lnTo>
                  <a:lnTo>
                    <a:pt x="66583" y="118240"/>
                  </a:lnTo>
                  <a:lnTo>
                    <a:pt x="80868" y="109937"/>
                  </a:lnTo>
                  <a:lnTo>
                    <a:pt x="84217" y="104660"/>
                  </a:lnTo>
                  <a:lnTo>
                    <a:pt x="47637" y="104660"/>
                  </a:lnTo>
                  <a:lnTo>
                    <a:pt x="36581" y="103112"/>
                  </a:lnTo>
                  <a:lnTo>
                    <a:pt x="28170" y="98088"/>
                  </a:lnTo>
                  <a:lnTo>
                    <a:pt x="22818" y="89015"/>
                  </a:lnTo>
                  <a:lnTo>
                    <a:pt x="21055" y="76149"/>
                  </a:lnTo>
                  <a:lnTo>
                    <a:pt x="20942" y="0"/>
                  </a:lnTo>
                  <a:close/>
                </a:path>
                <a:path w="194310" h="121285">
                  <a:moveTo>
                    <a:pt x="92798" y="0"/>
                  </a:moveTo>
                  <a:lnTo>
                    <a:pt x="73177" y="0"/>
                  </a:lnTo>
                  <a:lnTo>
                    <a:pt x="73070" y="76149"/>
                  </a:lnTo>
                  <a:lnTo>
                    <a:pt x="71388" y="89155"/>
                  </a:lnTo>
                  <a:lnTo>
                    <a:pt x="66279" y="98212"/>
                  </a:lnTo>
                  <a:lnTo>
                    <a:pt x="58234" y="103159"/>
                  </a:lnTo>
                  <a:lnTo>
                    <a:pt x="47637" y="104660"/>
                  </a:lnTo>
                  <a:lnTo>
                    <a:pt x="84217" y="104660"/>
                  </a:lnTo>
                  <a:lnTo>
                    <a:pt x="89746" y="95948"/>
                  </a:lnTo>
                  <a:lnTo>
                    <a:pt x="92697" y="76809"/>
                  </a:lnTo>
                  <a:lnTo>
                    <a:pt x="92798" y="0"/>
                  </a:lnTo>
                  <a:close/>
                </a:path>
                <a:path w="194310" h="121285">
                  <a:moveTo>
                    <a:pt x="131698" y="29997"/>
                  </a:moveTo>
                  <a:lnTo>
                    <a:pt x="107467" y="29997"/>
                  </a:lnTo>
                  <a:lnTo>
                    <a:pt x="137629" y="73507"/>
                  </a:lnTo>
                  <a:lnTo>
                    <a:pt x="105651" y="118999"/>
                  </a:lnTo>
                  <a:lnTo>
                    <a:pt x="129057" y="118999"/>
                  </a:lnTo>
                  <a:lnTo>
                    <a:pt x="149656" y="86868"/>
                  </a:lnTo>
                  <a:lnTo>
                    <a:pt x="171701" y="86868"/>
                  </a:lnTo>
                  <a:lnTo>
                    <a:pt x="162178" y="73342"/>
                  </a:lnTo>
                  <a:lnTo>
                    <a:pt x="170766" y="60655"/>
                  </a:lnTo>
                  <a:lnTo>
                    <a:pt x="150647" y="60655"/>
                  </a:lnTo>
                  <a:lnTo>
                    <a:pt x="131698" y="29997"/>
                  </a:lnTo>
                  <a:close/>
                </a:path>
                <a:path w="194310" h="121285">
                  <a:moveTo>
                    <a:pt x="171701" y="86868"/>
                  </a:moveTo>
                  <a:lnTo>
                    <a:pt x="149656" y="86868"/>
                  </a:lnTo>
                  <a:lnTo>
                    <a:pt x="170751" y="118999"/>
                  </a:lnTo>
                  <a:lnTo>
                    <a:pt x="194322" y="118999"/>
                  </a:lnTo>
                  <a:lnTo>
                    <a:pt x="171701" y="86868"/>
                  </a:lnTo>
                  <a:close/>
                </a:path>
                <a:path w="194310" h="121285">
                  <a:moveTo>
                    <a:pt x="191515" y="29997"/>
                  </a:moveTo>
                  <a:lnTo>
                    <a:pt x="169925" y="29997"/>
                  </a:lnTo>
                  <a:lnTo>
                    <a:pt x="150647" y="60655"/>
                  </a:lnTo>
                  <a:lnTo>
                    <a:pt x="170766" y="60655"/>
                  </a:lnTo>
                  <a:lnTo>
                    <a:pt x="191515" y="29997"/>
                  </a:lnTo>
                  <a:close/>
                </a:path>
              </a:pathLst>
            </a:custGeom>
            <a:solidFill>
              <a:srgbClr val="314D6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511112" y="3056788"/>
              <a:ext cx="188595" cy="123189"/>
            </a:xfrm>
            <a:custGeom>
              <a:avLst/>
              <a:gdLst/>
              <a:ahLst/>
              <a:cxnLst/>
              <a:rect l="l" t="t" r="r" b="b"/>
              <a:pathLst>
                <a:path w="188594" h="123189">
                  <a:moveTo>
                    <a:pt x="4622" y="97726"/>
                  </a:moveTo>
                  <a:lnTo>
                    <a:pt x="39230" y="122783"/>
                  </a:lnTo>
                  <a:lnTo>
                    <a:pt x="58222" y="120218"/>
                  </a:lnTo>
                  <a:lnTo>
                    <a:pt x="71883" y="112895"/>
                  </a:lnTo>
                  <a:lnTo>
                    <a:pt x="77197" y="105473"/>
                  </a:lnTo>
                  <a:lnTo>
                    <a:pt x="37579" y="105473"/>
                  </a:lnTo>
                  <a:lnTo>
                    <a:pt x="28561" y="104913"/>
                  </a:lnTo>
                  <a:lnTo>
                    <a:pt x="19681" y="103333"/>
                  </a:lnTo>
                  <a:lnTo>
                    <a:pt x="11452" y="100860"/>
                  </a:lnTo>
                  <a:lnTo>
                    <a:pt x="4622" y="97726"/>
                  </a:lnTo>
                  <a:close/>
                </a:path>
                <a:path w="188594" h="123189">
                  <a:moveTo>
                    <a:pt x="43014" y="0"/>
                  </a:moveTo>
                  <a:lnTo>
                    <a:pt x="25150" y="2471"/>
                  </a:lnTo>
                  <a:lnTo>
                    <a:pt x="12198" y="9393"/>
                  </a:lnTo>
                  <a:lnTo>
                    <a:pt x="4313" y="20022"/>
                  </a:lnTo>
                  <a:lnTo>
                    <a:pt x="1650" y="33616"/>
                  </a:lnTo>
                  <a:lnTo>
                    <a:pt x="3717" y="46916"/>
                  </a:lnTo>
                  <a:lnTo>
                    <a:pt x="9523" y="56710"/>
                  </a:lnTo>
                  <a:lnTo>
                    <a:pt x="18479" y="63443"/>
                  </a:lnTo>
                  <a:lnTo>
                    <a:pt x="29997" y="67564"/>
                  </a:lnTo>
                  <a:lnTo>
                    <a:pt x="42697" y="70700"/>
                  </a:lnTo>
                  <a:lnTo>
                    <a:pt x="51167" y="73458"/>
                  </a:lnTo>
                  <a:lnTo>
                    <a:pt x="56949" y="77049"/>
                  </a:lnTo>
                  <a:lnTo>
                    <a:pt x="60260" y="81875"/>
                  </a:lnTo>
                  <a:lnTo>
                    <a:pt x="61315" y="88341"/>
                  </a:lnTo>
                  <a:lnTo>
                    <a:pt x="59901" y="95465"/>
                  </a:lnTo>
                  <a:lnTo>
                    <a:pt x="55567" y="100860"/>
                  </a:lnTo>
                  <a:lnTo>
                    <a:pt x="48172" y="104278"/>
                  </a:lnTo>
                  <a:lnTo>
                    <a:pt x="37579" y="105473"/>
                  </a:lnTo>
                  <a:lnTo>
                    <a:pt x="77197" y="105473"/>
                  </a:lnTo>
                  <a:lnTo>
                    <a:pt x="80137" y="101368"/>
                  </a:lnTo>
                  <a:lnTo>
                    <a:pt x="82905" y="86194"/>
                  </a:lnTo>
                  <a:lnTo>
                    <a:pt x="80701" y="72582"/>
                  </a:lnTo>
                  <a:lnTo>
                    <a:pt x="74418" y="62833"/>
                  </a:lnTo>
                  <a:lnTo>
                    <a:pt x="64549" y="56112"/>
                  </a:lnTo>
                  <a:lnTo>
                    <a:pt x="51587" y="51587"/>
                  </a:lnTo>
                  <a:lnTo>
                    <a:pt x="39065" y="48450"/>
                  </a:lnTo>
                  <a:lnTo>
                    <a:pt x="27203" y="45326"/>
                  </a:lnTo>
                  <a:lnTo>
                    <a:pt x="22580" y="41198"/>
                  </a:lnTo>
                  <a:lnTo>
                    <a:pt x="22580" y="31965"/>
                  </a:lnTo>
                  <a:lnTo>
                    <a:pt x="24066" y="25575"/>
                  </a:lnTo>
                  <a:lnTo>
                    <a:pt x="28287" y="20988"/>
                  </a:lnTo>
                  <a:lnTo>
                    <a:pt x="34887" y="18223"/>
                  </a:lnTo>
                  <a:lnTo>
                    <a:pt x="43510" y="17297"/>
                  </a:lnTo>
                  <a:lnTo>
                    <a:pt x="74558" y="17297"/>
                  </a:lnTo>
                  <a:lnTo>
                    <a:pt x="77635" y="6756"/>
                  </a:lnTo>
                  <a:lnTo>
                    <a:pt x="71739" y="4238"/>
                  </a:lnTo>
                  <a:lnTo>
                    <a:pt x="63849" y="2078"/>
                  </a:lnTo>
                  <a:lnTo>
                    <a:pt x="54196" y="568"/>
                  </a:lnTo>
                  <a:lnTo>
                    <a:pt x="43014" y="0"/>
                  </a:lnTo>
                  <a:close/>
                </a:path>
                <a:path w="188594" h="123189">
                  <a:moveTo>
                    <a:pt x="74558" y="17297"/>
                  </a:moveTo>
                  <a:lnTo>
                    <a:pt x="43510" y="17297"/>
                  </a:lnTo>
                  <a:lnTo>
                    <a:pt x="52568" y="17769"/>
                  </a:lnTo>
                  <a:lnTo>
                    <a:pt x="60324" y="19091"/>
                  </a:lnTo>
                  <a:lnTo>
                    <a:pt x="66966" y="21122"/>
                  </a:lnTo>
                  <a:lnTo>
                    <a:pt x="72682" y="23723"/>
                  </a:lnTo>
                  <a:lnTo>
                    <a:pt x="74558" y="17297"/>
                  </a:lnTo>
                  <a:close/>
                </a:path>
                <a:path w="188594" h="123189">
                  <a:moveTo>
                    <a:pt x="144551" y="1968"/>
                  </a:moveTo>
                  <a:lnTo>
                    <a:pt x="101358" y="1968"/>
                  </a:lnTo>
                  <a:lnTo>
                    <a:pt x="101358" y="120637"/>
                  </a:lnTo>
                  <a:lnTo>
                    <a:pt x="147510" y="120637"/>
                  </a:lnTo>
                  <a:lnTo>
                    <a:pt x="165374" y="118139"/>
                  </a:lnTo>
                  <a:lnTo>
                    <a:pt x="178152" y="111161"/>
                  </a:lnTo>
                  <a:lnTo>
                    <a:pt x="182713" y="104813"/>
                  </a:lnTo>
                  <a:lnTo>
                    <a:pt x="121970" y="104813"/>
                  </a:lnTo>
                  <a:lnTo>
                    <a:pt x="121970" y="66916"/>
                  </a:lnTo>
                  <a:lnTo>
                    <a:pt x="181127" y="66916"/>
                  </a:lnTo>
                  <a:lnTo>
                    <a:pt x="173995" y="61705"/>
                  </a:lnTo>
                  <a:lnTo>
                    <a:pt x="164160" y="58508"/>
                  </a:lnTo>
                  <a:lnTo>
                    <a:pt x="164160" y="57848"/>
                  </a:lnTo>
                  <a:lnTo>
                    <a:pt x="172777" y="53660"/>
                  </a:lnTo>
                  <a:lnTo>
                    <a:pt x="174055" y="52412"/>
                  </a:lnTo>
                  <a:lnTo>
                    <a:pt x="121970" y="52412"/>
                  </a:lnTo>
                  <a:lnTo>
                    <a:pt x="121970" y="17957"/>
                  </a:lnTo>
                  <a:lnTo>
                    <a:pt x="180139" y="17957"/>
                  </a:lnTo>
                  <a:lnTo>
                    <a:pt x="174047" y="9779"/>
                  </a:lnTo>
                  <a:lnTo>
                    <a:pt x="162003" y="3965"/>
                  </a:lnTo>
                  <a:lnTo>
                    <a:pt x="144551" y="1968"/>
                  </a:lnTo>
                  <a:close/>
                </a:path>
                <a:path w="188594" h="123189">
                  <a:moveTo>
                    <a:pt x="181127" y="66916"/>
                  </a:moveTo>
                  <a:lnTo>
                    <a:pt x="143230" y="66916"/>
                  </a:lnTo>
                  <a:lnTo>
                    <a:pt x="153006" y="67948"/>
                  </a:lnTo>
                  <a:lnTo>
                    <a:pt x="160372" y="71220"/>
                  </a:lnTo>
                  <a:lnTo>
                    <a:pt x="165019" y="76994"/>
                  </a:lnTo>
                  <a:lnTo>
                    <a:pt x="166636" y="85534"/>
                  </a:lnTo>
                  <a:lnTo>
                    <a:pt x="165106" y="94108"/>
                  </a:lnTo>
                  <a:lnTo>
                    <a:pt x="160702" y="100117"/>
                  </a:lnTo>
                  <a:lnTo>
                    <a:pt x="153702" y="103654"/>
                  </a:lnTo>
                  <a:lnTo>
                    <a:pt x="144386" y="104813"/>
                  </a:lnTo>
                  <a:lnTo>
                    <a:pt x="182713" y="104813"/>
                  </a:lnTo>
                  <a:lnTo>
                    <a:pt x="185829" y="100475"/>
                  </a:lnTo>
                  <a:lnTo>
                    <a:pt x="188391" y="86855"/>
                  </a:lnTo>
                  <a:lnTo>
                    <a:pt x="186621" y="75586"/>
                  </a:lnTo>
                  <a:lnTo>
                    <a:pt x="181652" y="67300"/>
                  </a:lnTo>
                  <a:lnTo>
                    <a:pt x="181127" y="66916"/>
                  </a:lnTo>
                  <a:close/>
                </a:path>
                <a:path w="188594" h="123189">
                  <a:moveTo>
                    <a:pt x="180139" y="17957"/>
                  </a:moveTo>
                  <a:lnTo>
                    <a:pt x="141414" y="17957"/>
                  </a:lnTo>
                  <a:lnTo>
                    <a:pt x="150297" y="18826"/>
                  </a:lnTo>
                  <a:lnTo>
                    <a:pt x="156987" y="21690"/>
                  </a:lnTo>
                  <a:lnTo>
                    <a:pt x="161206" y="26932"/>
                  </a:lnTo>
                  <a:lnTo>
                    <a:pt x="162674" y="34937"/>
                  </a:lnTo>
                  <a:lnTo>
                    <a:pt x="160916" y="43299"/>
                  </a:lnTo>
                  <a:lnTo>
                    <a:pt x="156146" y="48680"/>
                  </a:lnTo>
                  <a:lnTo>
                    <a:pt x="149119" y="51559"/>
                  </a:lnTo>
                  <a:lnTo>
                    <a:pt x="140588" y="52412"/>
                  </a:lnTo>
                  <a:lnTo>
                    <a:pt x="174055" y="52412"/>
                  </a:lnTo>
                  <a:lnTo>
                    <a:pt x="178722" y="47853"/>
                  </a:lnTo>
                  <a:lnTo>
                    <a:pt x="182164" y="40532"/>
                  </a:lnTo>
                  <a:lnTo>
                    <a:pt x="183273" y="31800"/>
                  </a:lnTo>
                  <a:lnTo>
                    <a:pt x="181023" y="19145"/>
                  </a:lnTo>
                  <a:lnTo>
                    <a:pt x="180139" y="17957"/>
                  </a:lnTo>
                  <a:close/>
                </a:path>
              </a:pathLst>
            </a:custGeom>
            <a:solidFill>
              <a:srgbClr val="61626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4752" y="3010255"/>
              <a:ext cx="209715" cy="2158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243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312562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웹 UI개발의 현실 및 그 대안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7365" y="406760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19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63" y="1050394"/>
            <a:ext cx="1128038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56" marR="4607" indent="-28215">
              <a:lnSpc>
                <a:spcPct val="125000"/>
              </a:lnSpc>
            </a:pP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현행 웹 화면개발 시 대부분 </a:t>
            </a:r>
            <a:r>
              <a:rPr sz="16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개발자들은 벤더종속 비 표준 코딩을 하는 것에 대한 탈피와 N-Screen 가능을 위한 플랫폼 종속 탈피를  희망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합니다. 또한 사용자는 ActiveX 사용에 따른 보안 및 해킹 취약점 해소 요구하는데 이는 오직 </a:t>
            </a:r>
            <a:r>
              <a:rPr sz="16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웹 표준 사용만으로 해결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가능함.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86039" y="5372040"/>
            <a:ext cx="5614232" cy="513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2388" marR="4607" indent="-1951447">
              <a:lnSpc>
                <a:spcPct val="114599"/>
              </a:lnSpc>
            </a:pPr>
            <a:r>
              <a:rPr sz="1451" spc="-1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N-스크린은 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하나의 </a:t>
            </a:r>
            <a:r>
              <a:rPr sz="1451" spc="-13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컨텐츠를 </a:t>
            </a:r>
            <a:r>
              <a:rPr sz="1451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여러 </a:t>
            </a:r>
            <a:r>
              <a:rPr sz="1451" spc="-13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장치에서 동일하게 보여주는 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기능을</a:t>
            </a:r>
            <a:r>
              <a:rPr sz="1451" spc="-1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451" spc="-141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의미</a:t>
            </a:r>
            <a:r>
              <a:rPr sz="1451" spc="-1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endParaRPr lang="en-US" sz="1451" spc="-141" dirty="0">
              <a:solidFill>
                <a:srgbClr val="3E3E3E"/>
              </a:solidFill>
              <a:latin typeface="나눔바른고딕" panose="020B0603020101020101" pitchFamily="50" charset="-127"/>
              <a:cs typeface="Gulim"/>
            </a:endParaRPr>
          </a:p>
          <a:p>
            <a:pPr marL="1962388" marR="4607" indent="-1951447" algn="ctr">
              <a:lnSpc>
                <a:spcPct val="114599"/>
              </a:lnSpc>
            </a:pPr>
            <a:r>
              <a:rPr sz="1451" spc="-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One Source </a:t>
            </a:r>
            <a:r>
              <a:rPr sz="1451" spc="1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Multi</a:t>
            </a:r>
            <a:r>
              <a:rPr sz="1451" spc="-36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451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Use</a:t>
            </a:r>
            <a:endParaRPr sz="1451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63799" y="5219324"/>
            <a:ext cx="6863182" cy="339157"/>
          </a:xfrm>
          <a:custGeom>
            <a:avLst/>
            <a:gdLst/>
            <a:ahLst/>
            <a:cxnLst/>
            <a:rect l="l" t="t" r="r" b="b"/>
            <a:pathLst>
              <a:path w="7568565" h="374014">
                <a:moveTo>
                  <a:pt x="7568501" y="374015"/>
                </a:moveTo>
                <a:lnTo>
                  <a:pt x="7568501" y="71996"/>
                </a:lnTo>
                <a:lnTo>
                  <a:pt x="7566947" y="30373"/>
                </a:lnTo>
                <a:lnTo>
                  <a:pt x="7556066" y="8999"/>
                </a:lnTo>
                <a:lnTo>
                  <a:pt x="7526533" y="1124"/>
                </a:lnTo>
                <a:lnTo>
                  <a:pt x="7469022" y="0"/>
                </a:lnTo>
                <a:lnTo>
                  <a:pt x="99479" y="0"/>
                </a:lnTo>
                <a:lnTo>
                  <a:pt x="41967" y="1124"/>
                </a:lnTo>
                <a:lnTo>
                  <a:pt x="12434" y="8999"/>
                </a:lnTo>
                <a:lnTo>
                  <a:pt x="1554" y="30373"/>
                </a:lnTo>
                <a:lnTo>
                  <a:pt x="0" y="71996"/>
                </a:lnTo>
                <a:lnTo>
                  <a:pt x="0" y="374015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2663799" y="5761469"/>
            <a:ext cx="6863182" cy="339157"/>
          </a:xfrm>
          <a:custGeom>
            <a:avLst/>
            <a:gdLst/>
            <a:ahLst/>
            <a:cxnLst/>
            <a:rect l="l" t="t" r="r" b="b"/>
            <a:pathLst>
              <a:path w="7568565" h="374015">
                <a:moveTo>
                  <a:pt x="0" y="0"/>
                </a:moveTo>
                <a:lnTo>
                  <a:pt x="0" y="302018"/>
                </a:lnTo>
                <a:lnTo>
                  <a:pt x="1554" y="343648"/>
                </a:lnTo>
                <a:lnTo>
                  <a:pt x="12434" y="365026"/>
                </a:lnTo>
                <a:lnTo>
                  <a:pt x="41967" y="372902"/>
                </a:lnTo>
                <a:lnTo>
                  <a:pt x="99479" y="374027"/>
                </a:lnTo>
                <a:lnTo>
                  <a:pt x="7469022" y="374027"/>
                </a:lnTo>
                <a:lnTo>
                  <a:pt x="7526533" y="372902"/>
                </a:lnTo>
                <a:lnTo>
                  <a:pt x="7556066" y="365026"/>
                </a:lnTo>
                <a:lnTo>
                  <a:pt x="7566947" y="343648"/>
                </a:lnTo>
                <a:lnTo>
                  <a:pt x="7568501" y="302018"/>
                </a:lnTo>
                <a:lnTo>
                  <a:pt x="7568501" y="0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2652294" y="2541767"/>
            <a:ext cx="1597897" cy="604034"/>
          </a:xfrm>
          <a:custGeom>
            <a:avLst/>
            <a:gdLst/>
            <a:ahLst/>
            <a:cxnLst/>
            <a:rect l="l" t="t" r="r" b="b"/>
            <a:pathLst>
              <a:path w="1762125" h="666114">
                <a:moveTo>
                  <a:pt x="1761896" y="321906"/>
                </a:moveTo>
                <a:lnTo>
                  <a:pt x="1761896" y="108000"/>
                </a:lnTo>
                <a:lnTo>
                  <a:pt x="1760208" y="45562"/>
                </a:lnTo>
                <a:lnTo>
                  <a:pt x="1748396" y="13500"/>
                </a:lnTo>
                <a:lnTo>
                  <a:pt x="1716333" y="1687"/>
                </a:lnTo>
                <a:lnTo>
                  <a:pt x="1653895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1906"/>
                </a:lnTo>
                <a:lnTo>
                  <a:pt x="1687" y="384344"/>
                </a:lnTo>
                <a:lnTo>
                  <a:pt x="13500" y="416407"/>
                </a:lnTo>
                <a:lnTo>
                  <a:pt x="45562" y="428220"/>
                </a:lnTo>
                <a:lnTo>
                  <a:pt x="108000" y="429907"/>
                </a:lnTo>
                <a:lnTo>
                  <a:pt x="1173035" y="429907"/>
                </a:lnTo>
                <a:lnTo>
                  <a:pt x="1303870" y="626884"/>
                </a:lnTo>
                <a:lnTo>
                  <a:pt x="1330163" y="665535"/>
                </a:lnTo>
                <a:lnTo>
                  <a:pt x="1339170" y="657278"/>
                </a:lnTo>
                <a:lnTo>
                  <a:pt x="1338785" y="631081"/>
                </a:lnTo>
                <a:lnTo>
                  <a:pt x="1336903" y="615911"/>
                </a:lnTo>
                <a:lnTo>
                  <a:pt x="1318691" y="429907"/>
                </a:lnTo>
                <a:lnTo>
                  <a:pt x="1653895" y="429907"/>
                </a:lnTo>
                <a:lnTo>
                  <a:pt x="1716333" y="428220"/>
                </a:lnTo>
                <a:lnTo>
                  <a:pt x="1748396" y="416407"/>
                </a:lnTo>
                <a:lnTo>
                  <a:pt x="1760208" y="384344"/>
                </a:lnTo>
                <a:lnTo>
                  <a:pt x="1761896" y="321906"/>
                </a:lnTo>
                <a:close/>
              </a:path>
            </a:pathLst>
          </a:custGeom>
          <a:ln w="38100">
            <a:solidFill>
              <a:srgbClr val="314D6C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2774897" y="2628278"/>
            <a:ext cx="1349143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-23" dirty="0">
                <a:solidFill>
                  <a:srgbClr val="314D6C"/>
                </a:solidFill>
                <a:latin typeface="Malgun Gothic"/>
                <a:cs typeface="Malgun Gothic"/>
              </a:rPr>
              <a:t>X-internet </a:t>
            </a:r>
            <a:r>
              <a:rPr sz="1179" b="1" spc="-103" dirty="0">
                <a:solidFill>
                  <a:srgbClr val="314D6C"/>
                </a:solidFill>
                <a:latin typeface="Malgun Gothic"/>
                <a:cs typeface="Malgun Gothic"/>
              </a:rPr>
              <a:t>기반의</a:t>
            </a:r>
            <a:r>
              <a:rPr sz="1179" b="1" spc="-299" dirty="0">
                <a:solidFill>
                  <a:srgbClr val="314D6C"/>
                </a:solidFill>
                <a:latin typeface="Malgun Gothic"/>
                <a:cs typeface="Malgun Gothic"/>
              </a:rPr>
              <a:t> </a:t>
            </a:r>
            <a:r>
              <a:rPr sz="1179" b="1" spc="-50" dirty="0">
                <a:solidFill>
                  <a:srgbClr val="314D6C"/>
                </a:solidFill>
                <a:latin typeface="Malgun Gothic"/>
                <a:cs typeface="Malgun Gothic"/>
              </a:rPr>
              <a:t>UI</a:t>
            </a:r>
            <a:endParaRPr sz="1179">
              <a:latin typeface="Malgun Gothic"/>
              <a:cs typeface="Malgun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52294" y="3257775"/>
            <a:ext cx="1597897" cy="701923"/>
          </a:xfrm>
          <a:custGeom>
            <a:avLst/>
            <a:gdLst/>
            <a:ahLst/>
            <a:cxnLst/>
            <a:rect l="l" t="t" r="r" b="b"/>
            <a:pathLst>
              <a:path w="1762125" h="774064">
                <a:moveTo>
                  <a:pt x="1761896" y="321906"/>
                </a:moveTo>
                <a:lnTo>
                  <a:pt x="1761896" y="108000"/>
                </a:lnTo>
                <a:lnTo>
                  <a:pt x="1760208" y="45562"/>
                </a:lnTo>
                <a:lnTo>
                  <a:pt x="1748396" y="13500"/>
                </a:lnTo>
                <a:lnTo>
                  <a:pt x="1716333" y="1687"/>
                </a:lnTo>
                <a:lnTo>
                  <a:pt x="1653895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1906"/>
                </a:lnTo>
                <a:lnTo>
                  <a:pt x="1687" y="384344"/>
                </a:lnTo>
                <a:lnTo>
                  <a:pt x="13500" y="416407"/>
                </a:lnTo>
                <a:lnTo>
                  <a:pt x="45562" y="428220"/>
                </a:lnTo>
                <a:lnTo>
                  <a:pt x="108000" y="429907"/>
                </a:lnTo>
                <a:lnTo>
                  <a:pt x="1173035" y="429907"/>
                </a:lnTo>
                <a:lnTo>
                  <a:pt x="1332674" y="734885"/>
                </a:lnTo>
                <a:lnTo>
                  <a:pt x="1358967" y="773536"/>
                </a:lnTo>
                <a:lnTo>
                  <a:pt x="1367974" y="765279"/>
                </a:lnTo>
                <a:lnTo>
                  <a:pt x="1367589" y="739082"/>
                </a:lnTo>
                <a:lnTo>
                  <a:pt x="1365707" y="723912"/>
                </a:lnTo>
                <a:lnTo>
                  <a:pt x="1318691" y="429907"/>
                </a:lnTo>
                <a:lnTo>
                  <a:pt x="1653895" y="429907"/>
                </a:lnTo>
                <a:lnTo>
                  <a:pt x="1716333" y="428220"/>
                </a:lnTo>
                <a:lnTo>
                  <a:pt x="1748396" y="416407"/>
                </a:lnTo>
                <a:lnTo>
                  <a:pt x="1760208" y="384344"/>
                </a:lnTo>
                <a:lnTo>
                  <a:pt x="1761896" y="321906"/>
                </a:lnTo>
                <a:close/>
              </a:path>
            </a:pathLst>
          </a:custGeom>
          <a:ln w="38100">
            <a:solidFill>
              <a:srgbClr val="314D6C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072342" y="3801128"/>
            <a:ext cx="1466034" cy="636280"/>
          </a:xfrm>
          <a:custGeom>
            <a:avLst/>
            <a:gdLst/>
            <a:ahLst/>
            <a:cxnLst/>
            <a:rect l="l" t="t" r="r" b="b"/>
            <a:pathLst>
              <a:path w="1616710" h="701675">
                <a:moveTo>
                  <a:pt x="588860" y="429907"/>
                </a:moveTo>
                <a:lnTo>
                  <a:pt x="443204" y="429907"/>
                </a:lnTo>
                <a:lnTo>
                  <a:pt x="417118" y="652030"/>
                </a:lnTo>
                <a:lnTo>
                  <a:pt x="415236" y="667200"/>
                </a:lnTo>
                <a:lnTo>
                  <a:pt x="414851" y="693396"/>
                </a:lnTo>
                <a:lnTo>
                  <a:pt x="423858" y="701649"/>
                </a:lnTo>
                <a:lnTo>
                  <a:pt x="450151" y="662990"/>
                </a:lnTo>
                <a:lnTo>
                  <a:pt x="588860" y="429907"/>
                </a:lnTo>
                <a:close/>
              </a:path>
              <a:path w="1616710" h="701675">
                <a:moveTo>
                  <a:pt x="150854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1906"/>
                </a:lnTo>
                <a:lnTo>
                  <a:pt x="1687" y="384344"/>
                </a:lnTo>
                <a:lnTo>
                  <a:pt x="13500" y="416407"/>
                </a:lnTo>
                <a:lnTo>
                  <a:pt x="45562" y="428220"/>
                </a:lnTo>
                <a:lnTo>
                  <a:pt x="108000" y="429907"/>
                </a:lnTo>
                <a:lnTo>
                  <a:pt x="1508544" y="429907"/>
                </a:lnTo>
                <a:lnTo>
                  <a:pt x="1570982" y="428220"/>
                </a:lnTo>
                <a:lnTo>
                  <a:pt x="1603044" y="416407"/>
                </a:lnTo>
                <a:lnTo>
                  <a:pt x="1614857" y="384344"/>
                </a:lnTo>
                <a:lnTo>
                  <a:pt x="1616544" y="321906"/>
                </a:lnTo>
                <a:lnTo>
                  <a:pt x="1616544" y="108000"/>
                </a:lnTo>
                <a:lnTo>
                  <a:pt x="1614857" y="45562"/>
                </a:lnTo>
                <a:lnTo>
                  <a:pt x="1603044" y="13500"/>
                </a:lnTo>
                <a:lnTo>
                  <a:pt x="1570982" y="1687"/>
                </a:lnTo>
                <a:lnTo>
                  <a:pt x="1508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072342" y="3801128"/>
            <a:ext cx="1466034" cy="636280"/>
          </a:xfrm>
          <a:custGeom>
            <a:avLst/>
            <a:gdLst/>
            <a:ahLst/>
            <a:cxnLst/>
            <a:rect l="l" t="t" r="r" b="b"/>
            <a:pathLst>
              <a:path w="1616710" h="701675">
                <a:moveTo>
                  <a:pt x="0" y="321906"/>
                </a:moveTo>
                <a:lnTo>
                  <a:pt x="0" y="108000"/>
                </a:lnTo>
                <a:lnTo>
                  <a:pt x="1687" y="45562"/>
                </a:lnTo>
                <a:lnTo>
                  <a:pt x="13500" y="13500"/>
                </a:lnTo>
                <a:lnTo>
                  <a:pt x="45562" y="1687"/>
                </a:lnTo>
                <a:lnTo>
                  <a:pt x="108000" y="0"/>
                </a:lnTo>
                <a:lnTo>
                  <a:pt x="1508544" y="0"/>
                </a:lnTo>
                <a:lnTo>
                  <a:pt x="1570982" y="1687"/>
                </a:lnTo>
                <a:lnTo>
                  <a:pt x="1603044" y="13500"/>
                </a:lnTo>
                <a:lnTo>
                  <a:pt x="1614857" y="45562"/>
                </a:lnTo>
                <a:lnTo>
                  <a:pt x="1616544" y="108000"/>
                </a:lnTo>
                <a:lnTo>
                  <a:pt x="1616544" y="321906"/>
                </a:lnTo>
                <a:lnTo>
                  <a:pt x="1614857" y="384344"/>
                </a:lnTo>
                <a:lnTo>
                  <a:pt x="1603044" y="416407"/>
                </a:lnTo>
                <a:lnTo>
                  <a:pt x="1570982" y="428220"/>
                </a:lnTo>
                <a:lnTo>
                  <a:pt x="1508544" y="429907"/>
                </a:lnTo>
                <a:lnTo>
                  <a:pt x="588860" y="429907"/>
                </a:lnTo>
                <a:lnTo>
                  <a:pt x="450151" y="662990"/>
                </a:lnTo>
                <a:lnTo>
                  <a:pt x="423858" y="701649"/>
                </a:lnTo>
                <a:lnTo>
                  <a:pt x="414851" y="693396"/>
                </a:lnTo>
                <a:lnTo>
                  <a:pt x="415236" y="667200"/>
                </a:lnTo>
                <a:lnTo>
                  <a:pt x="417118" y="652030"/>
                </a:lnTo>
                <a:lnTo>
                  <a:pt x="443204" y="429907"/>
                </a:lnTo>
                <a:lnTo>
                  <a:pt x="108000" y="429907"/>
                </a:lnTo>
                <a:lnTo>
                  <a:pt x="45562" y="428220"/>
                </a:lnTo>
                <a:lnTo>
                  <a:pt x="13500" y="416407"/>
                </a:lnTo>
                <a:lnTo>
                  <a:pt x="1687" y="384344"/>
                </a:lnTo>
                <a:lnTo>
                  <a:pt x="0" y="321906"/>
                </a:lnTo>
                <a:close/>
              </a:path>
            </a:pathLst>
          </a:custGeom>
          <a:ln w="381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4590441" y="4326586"/>
            <a:ext cx="1466034" cy="636280"/>
          </a:xfrm>
          <a:custGeom>
            <a:avLst/>
            <a:gdLst/>
            <a:ahLst/>
            <a:cxnLst/>
            <a:rect l="l" t="t" r="r" b="b"/>
            <a:pathLst>
              <a:path w="1616710" h="701675">
                <a:moveTo>
                  <a:pt x="588860" y="429907"/>
                </a:moveTo>
                <a:lnTo>
                  <a:pt x="443204" y="429907"/>
                </a:lnTo>
                <a:lnTo>
                  <a:pt x="417118" y="652030"/>
                </a:lnTo>
                <a:lnTo>
                  <a:pt x="415236" y="667200"/>
                </a:lnTo>
                <a:lnTo>
                  <a:pt x="414851" y="693396"/>
                </a:lnTo>
                <a:lnTo>
                  <a:pt x="423858" y="701649"/>
                </a:lnTo>
                <a:lnTo>
                  <a:pt x="450151" y="662990"/>
                </a:lnTo>
                <a:lnTo>
                  <a:pt x="588860" y="429907"/>
                </a:lnTo>
                <a:close/>
              </a:path>
              <a:path w="1616710" h="701675">
                <a:moveTo>
                  <a:pt x="150854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1906"/>
                </a:lnTo>
                <a:lnTo>
                  <a:pt x="1687" y="384344"/>
                </a:lnTo>
                <a:lnTo>
                  <a:pt x="13500" y="416407"/>
                </a:lnTo>
                <a:lnTo>
                  <a:pt x="45562" y="428220"/>
                </a:lnTo>
                <a:lnTo>
                  <a:pt x="108000" y="429907"/>
                </a:lnTo>
                <a:lnTo>
                  <a:pt x="1508544" y="429907"/>
                </a:lnTo>
                <a:lnTo>
                  <a:pt x="1570982" y="428220"/>
                </a:lnTo>
                <a:lnTo>
                  <a:pt x="1603044" y="416407"/>
                </a:lnTo>
                <a:lnTo>
                  <a:pt x="1614857" y="384344"/>
                </a:lnTo>
                <a:lnTo>
                  <a:pt x="1616544" y="321906"/>
                </a:lnTo>
                <a:lnTo>
                  <a:pt x="1616544" y="108000"/>
                </a:lnTo>
                <a:lnTo>
                  <a:pt x="1614857" y="45562"/>
                </a:lnTo>
                <a:lnTo>
                  <a:pt x="1603044" y="13500"/>
                </a:lnTo>
                <a:lnTo>
                  <a:pt x="1570982" y="1687"/>
                </a:lnTo>
                <a:lnTo>
                  <a:pt x="1508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4590441" y="4326586"/>
            <a:ext cx="1466034" cy="636280"/>
          </a:xfrm>
          <a:custGeom>
            <a:avLst/>
            <a:gdLst/>
            <a:ahLst/>
            <a:cxnLst/>
            <a:rect l="l" t="t" r="r" b="b"/>
            <a:pathLst>
              <a:path w="1616710" h="701675">
                <a:moveTo>
                  <a:pt x="0" y="321906"/>
                </a:moveTo>
                <a:lnTo>
                  <a:pt x="0" y="108000"/>
                </a:lnTo>
                <a:lnTo>
                  <a:pt x="1687" y="45562"/>
                </a:lnTo>
                <a:lnTo>
                  <a:pt x="13500" y="13500"/>
                </a:lnTo>
                <a:lnTo>
                  <a:pt x="45562" y="1687"/>
                </a:lnTo>
                <a:lnTo>
                  <a:pt x="108000" y="0"/>
                </a:lnTo>
                <a:lnTo>
                  <a:pt x="1508544" y="0"/>
                </a:lnTo>
                <a:lnTo>
                  <a:pt x="1570982" y="1687"/>
                </a:lnTo>
                <a:lnTo>
                  <a:pt x="1603044" y="13500"/>
                </a:lnTo>
                <a:lnTo>
                  <a:pt x="1614857" y="45562"/>
                </a:lnTo>
                <a:lnTo>
                  <a:pt x="1616544" y="108000"/>
                </a:lnTo>
                <a:lnTo>
                  <a:pt x="1616544" y="321906"/>
                </a:lnTo>
                <a:lnTo>
                  <a:pt x="1614857" y="384344"/>
                </a:lnTo>
                <a:lnTo>
                  <a:pt x="1603044" y="416407"/>
                </a:lnTo>
                <a:lnTo>
                  <a:pt x="1570982" y="428220"/>
                </a:lnTo>
                <a:lnTo>
                  <a:pt x="1508544" y="429907"/>
                </a:lnTo>
                <a:lnTo>
                  <a:pt x="588860" y="429907"/>
                </a:lnTo>
                <a:lnTo>
                  <a:pt x="450151" y="662990"/>
                </a:lnTo>
                <a:lnTo>
                  <a:pt x="423858" y="701649"/>
                </a:lnTo>
                <a:lnTo>
                  <a:pt x="414851" y="693396"/>
                </a:lnTo>
                <a:lnTo>
                  <a:pt x="415236" y="667200"/>
                </a:lnTo>
                <a:lnTo>
                  <a:pt x="417118" y="652030"/>
                </a:lnTo>
                <a:lnTo>
                  <a:pt x="443204" y="429907"/>
                </a:lnTo>
                <a:lnTo>
                  <a:pt x="108000" y="429907"/>
                </a:lnTo>
                <a:lnTo>
                  <a:pt x="45562" y="428220"/>
                </a:lnTo>
                <a:lnTo>
                  <a:pt x="13500" y="416407"/>
                </a:lnTo>
                <a:lnTo>
                  <a:pt x="1687" y="384344"/>
                </a:lnTo>
                <a:lnTo>
                  <a:pt x="0" y="321906"/>
                </a:lnTo>
                <a:close/>
              </a:path>
            </a:pathLst>
          </a:custGeom>
          <a:ln w="381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4388651" y="3887639"/>
            <a:ext cx="826876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-32" dirty="0">
                <a:solidFill>
                  <a:srgbClr val="00A8E3"/>
                </a:solidFill>
                <a:latin typeface="Malgun Gothic"/>
                <a:cs typeface="Malgun Gothic"/>
              </a:rPr>
              <a:t>Vendor</a:t>
            </a:r>
            <a:r>
              <a:rPr sz="1179" b="1" spc="-218" dirty="0">
                <a:solidFill>
                  <a:srgbClr val="00A8E3"/>
                </a:solidFill>
                <a:latin typeface="Malgun Gothic"/>
                <a:cs typeface="Malgun Gothic"/>
              </a:rPr>
              <a:t> </a:t>
            </a:r>
            <a:r>
              <a:rPr sz="1179" b="1" spc="-118" dirty="0">
                <a:solidFill>
                  <a:srgbClr val="00A8E3"/>
                </a:solidFill>
                <a:latin typeface="Malgun Gothic"/>
                <a:cs typeface="Malgun Gothic"/>
              </a:rPr>
              <a:t>종속</a:t>
            </a:r>
            <a:endParaRPr sz="1179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8174" y="4413097"/>
            <a:ext cx="923613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-27" dirty="0">
                <a:solidFill>
                  <a:srgbClr val="00A8E3"/>
                </a:solidFill>
                <a:latin typeface="Malgun Gothic"/>
                <a:cs typeface="Malgun Gothic"/>
              </a:rPr>
              <a:t>Platform</a:t>
            </a:r>
            <a:r>
              <a:rPr sz="1179" b="1" spc="-204" dirty="0">
                <a:solidFill>
                  <a:srgbClr val="00A8E3"/>
                </a:solidFill>
                <a:latin typeface="Malgun Gothic"/>
                <a:cs typeface="Malgun Gothic"/>
              </a:rPr>
              <a:t> </a:t>
            </a:r>
            <a:r>
              <a:rPr sz="1179" b="1" spc="-118" dirty="0">
                <a:solidFill>
                  <a:srgbClr val="00A8E3"/>
                </a:solidFill>
                <a:latin typeface="Malgun Gothic"/>
                <a:cs typeface="Malgun Gothic"/>
              </a:rPr>
              <a:t>종속</a:t>
            </a:r>
            <a:endParaRPr sz="1179">
              <a:latin typeface="Malgun Gothic"/>
              <a:cs typeface="Malgun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49347" y="2242898"/>
            <a:ext cx="1354451" cy="820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8230283" y="2434438"/>
            <a:ext cx="1258682" cy="629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7310298" y="3162365"/>
            <a:ext cx="560924" cy="56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8869972" y="3162364"/>
            <a:ext cx="547243" cy="533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7843863" y="3135002"/>
            <a:ext cx="560935" cy="56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6790391" y="3203408"/>
            <a:ext cx="519891" cy="506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8391121" y="3203408"/>
            <a:ext cx="478848" cy="478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2875895" y="3352451"/>
            <a:ext cx="1153941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-14" dirty="0">
                <a:solidFill>
                  <a:srgbClr val="314D6C"/>
                </a:solidFill>
                <a:latin typeface="Malgun Gothic"/>
                <a:cs typeface="Malgun Gothic"/>
              </a:rPr>
              <a:t>Active-X,</a:t>
            </a:r>
            <a:r>
              <a:rPr sz="1179" b="1" spc="-190" dirty="0">
                <a:solidFill>
                  <a:srgbClr val="314D6C"/>
                </a:solidFill>
                <a:latin typeface="Malgun Gothic"/>
                <a:cs typeface="Malgun Gothic"/>
              </a:rPr>
              <a:t> </a:t>
            </a:r>
            <a:r>
              <a:rPr sz="1179" b="1" spc="-54" dirty="0">
                <a:solidFill>
                  <a:srgbClr val="314D6C"/>
                </a:solidFill>
                <a:latin typeface="Malgun Gothic"/>
                <a:cs typeface="Malgun Gothic"/>
              </a:rPr>
              <a:t>Plug-in</a:t>
            </a:r>
            <a:endParaRPr sz="1179">
              <a:latin typeface="Malgun Gothic"/>
              <a:cs typeface="Malgun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31934" y="3819451"/>
            <a:ext cx="2823815" cy="1162578"/>
          </a:xfrm>
          <a:custGeom>
            <a:avLst/>
            <a:gdLst/>
            <a:ahLst/>
            <a:cxnLst/>
            <a:rect l="l" t="t" r="r" b="b"/>
            <a:pathLst>
              <a:path w="3114040" h="1282064">
                <a:moveTo>
                  <a:pt x="0" y="1281595"/>
                </a:moveTo>
                <a:lnTo>
                  <a:pt x="3114001" y="1281595"/>
                </a:lnTo>
                <a:lnTo>
                  <a:pt x="3114001" y="0"/>
                </a:lnTo>
                <a:lnTo>
                  <a:pt x="0" y="0"/>
                </a:lnTo>
                <a:lnTo>
                  <a:pt x="0" y="1281595"/>
                </a:lnTo>
                <a:close/>
              </a:path>
            </a:pathLst>
          </a:custGeom>
          <a:solidFill>
            <a:srgbClr val="FCBC8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8145788" y="4069840"/>
            <a:ext cx="538966" cy="228600"/>
          </a:xfrm>
          <a:custGeom>
            <a:avLst/>
            <a:gdLst/>
            <a:ahLst/>
            <a:cxnLst/>
            <a:rect l="l" t="t" r="r" b="b"/>
            <a:pathLst>
              <a:path w="594359" h="252095">
                <a:moveTo>
                  <a:pt x="111480" y="11315"/>
                </a:moveTo>
                <a:lnTo>
                  <a:pt x="70476" y="17889"/>
                </a:lnTo>
                <a:lnTo>
                  <a:pt x="34775" y="38944"/>
                </a:lnTo>
                <a:lnTo>
                  <a:pt x="9557" y="76477"/>
                </a:lnTo>
                <a:lnTo>
                  <a:pt x="0" y="132486"/>
                </a:lnTo>
                <a:lnTo>
                  <a:pt x="8294" y="185655"/>
                </a:lnTo>
                <a:lnTo>
                  <a:pt x="31221" y="222921"/>
                </a:lnTo>
                <a:lnTo>
                  <a:pt x="65842" y="244859"/>
                </a:lnTo>
                <a:lnTo>
                  <a:pt x="109220" y="252044"/>
                </a:lnTo>
                <a:lnTo>
                  <a:pt x="132256" y="250609"/>
                </a:lnTo>
                <a:lnTo>
                  <a:pt x="154171" y="246870"/>
                </a:lnTo>
                <a:lnTo>
                  <a:pt x="173238" y="241676"/>
                </a:lnTo>
                <a:lnTo>
                  <a:pt x="187731" y="235877"/>
                </a:lnTo>
                <a:lnTo>
                  <a:pt x="187731" y="218757"/>
                </a:lnTo>
                <a:lnTo>
                  <a:pt x="112763" y="218757"/>
                </a:lnTo>
                <a:lnTo>
                  <a:pt x="82315" y="212431"/>
                </a:lnTo>
                <a:lnTo>
                  <a:pt x="60378" y="194565"/>
                </a:lnTo>
                <a:lnTo>
                  <a:pt x="47105" y="166824"/>
                </a:lnTo>
                <a:lnTo>
                  <a:pt x="42646" y="130873"/>
                </a:lnTo>
                <a:lnTo>
                  <a:pt x="47933" y="97093"/>
                </a:lnTo>
                <a:lnTo>
                  <a:pt x="62641" y="70042"/>
                </a:lnTo>
                <a:lnTo>
                  <a:pt x="85042" y="52079"/>
                </a:lnTo>
                <a:lnTo>
                  <a:pt x="113411" y="45567"/>
                </a:lnTo>
                <a:lnTo>
                  <a:pt x="172238" y="45567"/>
                </a:lnTo>
                <a:lnTo>
                  <a:pt x="178041" y="25857"/>
                </a:lnTo>
                <a:lnTo>
                  <a:pt x="165276" y="19764"/>
                </a:lnTo>
                <a:lnTo>
                  <a:pt x="149847" y="15190"/>
                </a:lnTo>
                <a:lnTo>
                  <a:pt x="131874" y="12314"/>
                </a:lnTo>
                <a:lnTo>
                  <a:pt x="111480" y="11315"/>
                </a:lnTo>
                <a:close/>
              </a:path>
              <a:path w="594359" h="252095">
                <a:moveTo>
                  <a:pt x="187731" y="128930"/>
                </a:moveTo>
                <a:lnTo>
                  <a:pt x="102755" y="128930"/>
                </a:lnTo>
                <a:lnTo>
                  <a:pt x="102755" y="160591"/>
                </a:lnTo>
                <a:lnTo>
                  <a:pt x="147662" y="160591"/>
                </a:lnTo>
                <a:lnTo>
                  <a:pt x="147662" y="212940"/>
                </a:lnTo>
                <a:lnTo>
                  <a:pt x="140620" y="215210"/>
                </a:lnTo>
                <a:lnTo>
                  <a:pt x="131546" y="217058"/>
                </a:lnTo>
                <a:lnTo>
                  <a:pt x="121806" y="218302"/>
                </a:lnTo>
                <a:lnTo>
                  <a:pt x="112763" y="218757"/>
                </a:lnTo>
                <a:lnTo>
                  <a:pt x="187731" y="218757"/>
                </a:lnTo>
                <a:lnTo>
                  <a:pt x="187731" y="128930"/>
                </a:lnTo>
                <a:close/>
              </a:path>
              <a:path w="594359" h="252095">
                <a:moveTo>
                  <a:pt x="172238" y="45567"/>
                </a:moveTo>
                <a:lnTo>
                  <a:pt x="113411" y="45567"/>
                </a:lnTo>
                <a:lnTo>
                  <a:pt x="129855" y="46728"/>
                </a:lnTo>
                <a:lnTo>
                  <a:pt x="144389" y="49766"/>
                </a:lnTo>
                <a:lnTo>
                  <a:pt x="157166" y="54016"/>
                </a:lnTo>
                <a:lnTo>
                  <a:pt x="168338" y="58813"/>
                </a:lnTo>
                <a:lnTo>
                  <a:pt x="172238" y="45567"/>
                </a:lnTo>
                <a:close/>
              </a:path>
              <a:path w="594359" h="252095">
                <a:moveTo>
                  <a:pt x="265925" y="74002"/>
                </a:moveTo>
                <a:lnTo>
                  <a:pt x="227469" y="74002"/>
                </a:lnTo>
                <a:lnTo>
                  <a:pt x="227469" y="247840"/>
                </a:lnTo>
                <a:lnTo>
                  <a:pt x="266242" y="247840"/>
                </a:lnTo>
                <a:lnTo>
                  <a:pt x="266242" y="120205"/>
                </a:lnTo>
                <a:lnTo>
                  <a:pt x="276914" y="114095"/>
                </a:lnTo>
                <a:lnTo>
                  <a:pt x="287856" y="109864"/>
                </a:lnTo>
                <a:lnTo>
                  <a:pt x="299463" y="107571"/>
                </a:lnTo>
                <a:lnTo>
                  <a:pt x="312127" y="107276"/>
                </a:lnTo>
                <a:lnTo>
                  <a:pt x="331693" y="107276"/>
                </a:lnTo>
                <a:lnTo>
                  <a:pt x="335562" y="95326"/>
                </a:lnTo>
                <a:lnTo>
                  <a:pt x="265925" y="95326"/>
                </a:lnTo>
                <a:lnTo>
                  <a:pt x="265925" y="74002"/>
                </a:lnTo>
                <a:close/>
              </a:path>
              <a:path w="594359" h="252095">
                <a:moveTo>
                  <a:pt x="331693" y="107276"/>
                </a:moveTo>
                <a:lnTo>
                  <a:pt x="312127" y="107276"/>
                </a:lnTo>
                <a:lnTo>
                  <a:pt x="318262" y="107607"/>
                </a:lnTo>
                <a:lnTo>
                  <a:pt x="325704" y="108572"/>
                </a:lnTo>
                <a:lnTo>
                  <a:pt x="330542" y="110832"/>
                </a:lnTo>
                <a:lnTo>
                  <a:pt x="331693" y="107276"/>
                </a:lnTo>
                <a:close/>
              </a:path>
              <a:path w="594359" h="252095">
                <a:moveTo>
                  <a:pt x="325374" y="72389"/>
                </a:moveTo>
                <a:lnTo>
                  <a:pt x="277684" y="86612"/>
                </a:lnTo>
                <a:lnTo>
                  <a:pt x="266573" y="95326"/>
                </a:lnTo>
                <a:lnTo>
                  <a:pt x="335562" y="95326"/>
                </a:lnTo>
                <a:lnTo>
                  <a:pt x="341210" y="77876"/>
                </a:lnTo>
                <a:lnTo>
                  <a:pt x="336042" y="74320"/>
                </a:lnTo>
                <a:lnTo>
                  <a:pt x="325374" y="72389"/>
                </a:lnTo>
                <a:close/>
              </a:path>
              <a:path w="594359" h="252095">
                <a:moveTo>
                  <a:pt x="402272" y="9055"/>
                </a:moveTo>
                <a:lnTo>
                  <a:pt x="361886" y="9055"/>
                </a:lnTo>
                <a:lnTo>
                  <a:pt x="361886" y="44919"/>
                </a:lnTo>
                <a:lnTo>
                  <a:pt x="402272" y="44919"/>
                </a:lnTo>
                <a:lnTo>
                  <a:pt x="402272" y="9055"/>
                </a:lnTo>
                <a:close/>
              </a:path>
              <a:path w="594359" h="252095">
                <a:moveTo>
                  <a:pt x="401942" y="74002"/>
                </a:moveTo>
                <a:lnTo>
                  <a:pt x="362204" y="74002"/>
                </a:lnTo>
                <a:lnTo>
                  <a:pt x="362204" y="247840"/>
                </a:lnTo>
                <a:lnTo>
                  <a:pt x="401942" y="247840"/>
                </a:lnTo>
                <a:lnTo>
                  <a:pt x="401942" y="74002"/>
                </a:lnTo>
                <a:close/>
              </a:path>
              <a:path w="594359" h="252095">
                <a:moveTo>
                  <a:pt x="514400" y="73672"/>
                </a:moveTo>
                <a:lnTo>
                  <a:pt x="486278" y="78490"/>
                </a:lnTo>
                <a:lnTo>
                  <a:pt x="461522" y="94033"/>
                </a:lnTo>
                <a:lnTo>
                  <a:pt x="443736" y="121935"/>
                </a:lnTo>
                <a:lnTo>
                  <a:pt x="436524" y="163829"/>
                </a:lnTo>
                <a:lnTo>
                  <a:pt x="443289" y="205032"/>
                </a:lnTo>
                <a:lnTo>
                  <a:pt x="460597" y="231722"/>
                </a:lnTo>
                <a:lnTo>
                  <a:pt x="483962" y="246113"/>
                </a:lnTo>
                <a:lnTo>
                  <a:pt x="508901" y="250418"/>
                </a:lnTo>
                <a:lnTo>
                  <a:pt x="524059" y="249202"/>
                </a:lnTo>
                <a:lnTo>
                  <a:pt x="537579" y="245775"/>
                </a:lnTo>
                <a:lnTo>
                  <a:pt x="548797" y="240469"/>
                </a:lnTo>
                <a:lnTo>
                  <a:pt x="557047" y="233616"/>
                </a:lnTo>
                <a:lnTo>
                  <a:pt x="594207" y="233616"/>
                </a:lnTo>
                <a:lnTo>
                  <a:pt x="594207" y="219722"/>
                </a:lnTo>
                <a:lnTo>
                  <a:pt x="519239" y="219722"/>
                </a:lnTo>
                <a:lnTo>
                  <a:pt x="502268" y="216992"/>
                </a:lnTo>
                <a:lnTo>
                  <a:pt x="488869" y="207568"/>
                </a:lnTo>
                <a:lnTo>
                  <a:pt x="480072" y="189601"/>
                </a:lnTo>
                <a:lnTo>
                  <a:pt x="476910" y="161239"/>
                </a:lnTo>
                <a:lnTo>
                  <a:pt x="480324" y="133268"/>
                </a:lnTo>
                <a:lnTo>
                  <a:pt x="489675" y="115839"/>
                </a:lnTo>
                <a:lnTo>
                  <a:pt x="503629" y="106893"/>
                </a:lnTo>
                <a:lnTo>
                  <a:pt x="520852" y="104368"/>
                </a:lnTo>
                <a:lnTo>
                  <a:pt x="594207" y="104368"/>
                </a:lnTo>
                <a:lnTo>
                  <a:pt x="594207" y="82397"/>
                </a:lnTo>
                <a:lnTo>
                  <a:pt x="555104" y="82397"/>
                </a:lnTo>
                <a:lnTo>
                  <a:pt x="548335" y="78993"/>
                </a:lnTo>
                <a:lnTo>
                  <a:pt x="539234" y="76220"/>
                </a:lnTo>
                <a:lnTo>
                  <a:pt x="527891" y="74355"/>
                </a:lnTo>
                <a:lnTo>
                  <a:pt x="514400" y="73672"/>
                </a:lnTo>
                <a:close/>
              </a:path>
              <a:path w="594359" h="252095">
                <a:moveTo>
                  <a:pt x="594207" y="233616"/>
                </a:moveTo>
                <a:lnTo>
                  <a:pt x="557364" y="233616"/>
                </a:lnTo>
                <a:lnTo>
                  <a:pt x="560603" y="247840"/>
                </a:lnTo>
                <a:lnTo>
                  <a:pt x="594207" y="247840"/>
                </a:lnTo>
                <a:lnTo>
                  <a:pt x="594207" y="233616"/>
                </a:lnTo>
                <a:close/>
              </a:path>
              <a:path w="594359" h="252095">
                <a:moveTo>
                  <a:pt x="594207" y="104368"/>
                </a:moveTo>
                <a:lnTo>
                  <a:pt x="520852" y="104368"/>
                </a:lnTo>
                <a:lnTo>
                  <a:pt x="531295" y="104908"/>
                </a:lnTo>
                <a:lnTo>
                  <a:pt x="540888" y="106510"/>
                </a:lnTo>
                <a:lnTo>
                  <a:pt x="549025" y="109142"/>
                </a:lnTo>
                <a:lnTo>
                  <a:pt x="555104" y="112775"/>
                </a:lnTo>
                <a:lnTo>
                  <a:pt x="555104" y="207454"/>
                </a:lnTo>
                <a:lnTo>
                  <a:pt x="548957" y="211959"/>
                </a:lnTo>
                <a:lnTo>
                  <a:pt x="540324" y="215888"/>
                </a:lnTo>
                <a:lnTo>
                  <a:pt x="530115" y="218668"/>
                </a:lnTo>
                <a:lnTo>
                  <a:pt x="519239" y="219722"/>
                </a:lnTo>
                <a:lnTo>
                  <a:pt x="594207" y="219722"/>
                </a:lnTo>
                <a:lnTo>
                  <a:pt x="594207" y="104368"/>
                </a:lnTo>
                <a:close/>
              </a:path>
              <a:path w="594359" h="252095">
                <a:moveTo>
                  <a:pt x="594207" y="0"/>
                </a:moveTo>
                <a:lnTo>
                  <a:pt x="555104" y="0"/>
                </a:lnTo>
                <a:lnTo>
                  <a:pt x="555104" y="82397"/>
                </a:lnTo>
                <a:lnTo>
                  <a:pt x="594207" y="82397"/>
                </a:lnTo>
                <a:lnTo>
                  <a:pt x="594207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7782469" y="4080100"/>
            <a:ext cx="335126" cy="218811"/>
          </a:xfrm>
          <a:custGeom>
            <a:avLst/>
            <a:gdLst/>
            <a:ahLst/>
            <a:cxnLst/>
            <a:rect l="l" t="t" r="r" b="b"/>
            <a:pathLst>
              <a:path w="369570" h="241300">
                <a:moveTo>
                  <a:pt x="9042" y="191617"/>
                </a:moveTo>
                <a:lnTo>
                  <a:pt x="14603" y="231320"/>
                </a:lnTo>
                <a:lnTo>
                  <a:pt x="54115" y="239572"/>
                </a:lnTo>
                <a:lnTo>
                  <a:pt x="76898" y="240728"/>
                </a:lnTo>
                <a:lnTo>
                  <a:pt x="114130" y="235700"/>
                </a:lnTo>
                <a:lnTo>
                  <a:pt x="140912" y="221341"/>
                </a:lnTo>
                <a:lnTo>
                  <a:pt x="151321" y="206806"/>
                </a:lnTo>
                <a:lnTo>
                  <a:pt x="73672" y="206806"/>
                </a:lnTo>
                <a:lnTo>
                  <a:pt x="55985" y="205705"/>
                </a:lnTo>
                <a:lnTo>
                  <a:pt x="38571" y="202603"/>
                </a:lnTo>
                <a:lnTo>
                  <a:pt x="22550" y="197805"/>
                </a:lnTo>
                <a:lnTo>
                  <a:pt x="9042" y="191617"/>
                </a:lnTo>
                <a:close/>
              </a:path>
              <a:path w="369570" h="241300">
                <a:moveTo>
                  <a:pt x="84327" y="0"/>
                </a:moveTo>
                <a:lnTo>
                  <a:pt x="49302" y="4848"/>
                </a:lnTo>
                <a:lnTo>
                  <a:pt x="23907" y="18422"/>
                </a:lnTo>
                <a:lnTo>
                  <a:pt x="8447" y="39267"/>
                </a:lnTo>
                <a:lnTo>
                  <a:pt x="3225" y="65925"/>
                </a:lnTo>
                <a:lnTo>
                  <a:pt x="7274" y="91999"/>
                </a:lnTo>
                <a:lnTo>
                  <a:pt x="18654" y="111198"/>
                </a:lnTo>
                <a:lnTo>
                  <a:pt x="36213" y="124400"/>
                </a:lnTo>
                <a:lnTo>
                  <a:pt x="58800" y="132486"/>
                </a:lnTo>
                <a:lnTo>
                  <a:pt x="83680" y="138620"/>
                </a:lnTo>
                <a:lnTo>
                  <a:pt x="100293" y="144023"/>
                </a:lnTo>
                <a:lnTo>
                  <a:pt x="111632" y="151063"/>
                </a:lnTo>
                <a:lnTo>
                  <a:pt x="118123" y="160526"/>
                </a:lnTo>
                <a:lnTo>
                  <a:pt x="120192" y="173202"/>
                </a:lnTo>
                <a:lnTo>
                  <a:pt x="117421" y="187175"/>
                </a:lnTo>
                <a:lnTo>
                  <a:pt x="108924" y="197758"/>
                </a:lnTo>
                <a:lnTo>
                  <a:pt x="94432" y="204463"/>
                </a:lnTo>
                <a:lnTo>
                  <a:pt x="73672" y="206806"/>
                </a:lnTo>
                <a:lnTo>
                  <a:pt x="151321" y="206806"/>
                </a:lnTo>
                <a:lnTo>
                  <a:pt x="157094" y="198744"/>
                </a:lnTo>
                <a:lnTo>
                  <a:pt x="162521" y="168998"/>
                </a:lnTo>
                <a:lnTo>
                  <a:pt x="158199" y="142308"/>
                </a:lnTo>
                <a:lnTo>
                  <a:pt x="145880" y="123193"/>
                </a:lnTo>
                <a:lnTo>
                  <a:pt x="126533" y="110016"/>
                </a:lnTo>
                <a:lnTo>
                  <a:pt x="101130" y="101142"/>
                </a:lnTo>
                <a:lnTo>
                  <a:pt x="76580" y="94995"/>
                </a:lnTo>
                <a:lnTo>
                  <a:pt x="61715" y="89904"/>
                </a:lnTo>
                <a:lnTo>
                  <a:pt x="51695" y="83327"/>
                </a:lnTo>
                <a:lnTo>
                  <a:pt x="46037" y="74507"/>
                </a:lnTo>
                <a:lnTo>
                  <a:pt x="44259" y="62687"/>
                </a:lnTo>
                <a:lnTo>
                  <a:pt x="47172" y="50152"/>
                </a:lnTo>
                <a:lnTo>
                  <a:pt x="55446" y="41162"/>
                </a:lnTo>
                <a:lnTo>
                  <a:pt x="68385" y="35746"/>
                </a:lnTo>
                <a:lnTo>
                  <a:pt x="85293" y="33934"/>
                </a:lnTo>
                <a:lnTo>
                  <a:pt x="146162" y="33934"/>
                </a:lnTo>
                <a:lnTo>
                  <a:pt x="152184" y="13258"/>
                </a:lnTo>
                <a:lnTo>
                  <a:pt x="140629" y="8320"/>
                </a:lnTo>
                <a:lnTo>
                  <a:pt x="125166" y="4081"/>
                </a:lnTo>
                <a:lnTo>
                  <a:pt x="106248" y="1116"/>
                </a:lnTo>
                <a:lnTo>
                  <a:pt x="84327" y="0"/>
                </a:lnTo>
                <a:close/>
              </a:path>
              <a:path w="369570" h="241300">
                <a:moveTo>
                  <a:pt x="146162" y="33934"/>
                </a:moveTo>
                <a:lnTo>
                  <a:pt x="85293" y="33934"/>
                </a:lnTo>
                <a:lnTo>
                  <a:pt x="103046" y="34858"/>
                </a:lnTo>
                <a:lnTo>
                  <a:pt x="118256" y="37447"/>
                </a:lnTo>
                <a:lnTo>
                  <a:pt x="131284" y="41429"/>
                </a:lnTo>
                <a:lnTo>
                  <a:pt x="142493" y="46532"/>
                </a:lnTo>
                <a:lnTo>
                  <a:pt x="146162" y="33934"/>
                </a:lnTo>
                <a:close/>
              </a:path>
              <a:path w="369570" h="241300">
                <a:moveTo>
                  <a:pt x="283375" y="3886"/>
                </a:moveTo>
                <a:lnTo>
                  <a:pt x="198716" y="3886"/>
                </a:lnTo>
                <a:lnTo>
                  <a:pt x="198716" y="236524"/>
                </a:lnTo>
                <a:lnTo>
                  <a:pt x="289191" y="236524"/>
                </a:lnTo>
                <a:lnTo>
                  <a:pt x="324203" y="231628"/>
                </a:lnTo>
                <a:lnTo>
                  <a:pt x="349246" y="217949"/>
                </a:lnTo>
                <a:lnTo>
                  <a:pt x="358180" y="205511"/>
                </a:lnTo>
                <a:lnTo>
                  <a:pt x="239102" y="205511"/>
                </a:lnTo>
                <a:lnTo>
                  <a:pt x="239102" y="131190"/>
                </a:lnTo>
                <a:lnTo>
                  <a:pt x="355058" y="131190"/>
                </a:lnTo>
                <a:lnTo>
                  <a:pt x="341101" y="120986"/>
                </a:lnTo>
                <a:lnTo>
                  <a:pt x="321817" y="114706"/>
                </a:lnTo>
                <a:lnTo>
                  <a:pt x="321817" y="113423"/>
                </a:lnTo>
                <a:lnTo>
                  <a:pt x="338718" y="105217"/>
                </a:lnTo>
                <a:lnTo>
                  <a:pt x="341239" y="102755"/>
                </a:lnTo>
                <a:lnTo>
                  <a:pt x="239102" y="102755"/>
                </a:lnTo>
                <a:lnTo>
                  <a:pt x="239102" y="35229"/>
                </a:lnTo>
                <a:lnTo>
                  <a:pt x="353162" y="35229"/>
                </a:lnTo>
                <a:lnTo>
                  <a:pt x="341210" y="19192"/>
                </a:lnTo>
                <a:lnTo>
                  <a:pt x="317592" y="7798"/>
                </a:lnTo>
                <a:lnTo>
                  <a:pt x="283375" y="3886"/>
                </a:lnTo>
                <a:close/>
              </a:path>
              <a:path w="369570" h="241300">
                <a:moveTo>
                  <a:pt x="355058" y="131190"/>
                </a:moveTo>
                <a:lnTo>
                  <a:pt x="280784" y="131190"/>
                </a:lnTo>
                <a:lnTo>
                  <a:pt x="299949" y="133215"/>
                </a:lnTo>
                <a:lnTo>
                  <a:pt x="314390" y="139631"/>
                </a:lnTo>
                <a:lnTo>
                  <a:pt x="323498" y="150955"/>
                </a:lnTo>
                <a:lnTo>
                  <a:pt x="326669" y="167703"/>
                </a:lnTo>
                <a:lnTo>
                  <a:pt x="323669" y="184514"/>
                </a:lnTo>
                <a:lnTo>
                  <a:pt x="315034" y="196299"/>
                </a:lnTo>
                <a:lnTo>
                  <a:pt x="301310" y="203238"/>
                </a:lnTo>
                <a:lnTo>
                  <a:pt x="283044" y="205511"/>
                </a:lnTo>
                <a:lnTo>
                  <a:pt x="358180" y="205511"/>
                </a:lnTo>
                <a:lnTo>
                  <a:pt x="364293" y="197000"/>
                </a:lnTo>
                <a:lnTo>
                  <a:pt x="369315" y="170294"/>
                </a:lnTo>
                <a:lnTo>
                  <a:pt x="365848" y="148205"/>
                </a:lnTo>
                <a:lnTo>
                  <a:pt x="356111" y="131960"/>
                </a:lnTo>
                <a:lnTo>
                  <a:pt x="355058" y="131190"/>
                </a:lnTo>
                <a:close/>
              </a:path>
              <a:path w="369570" h="241300">
                <a:moveTo>
                  <a:pt x="353162" y="35229"/>
                </a:moveTo>
                <a:lnTo>
                  <a:pt x="277228" y="35229"/>
                </a:lnTo>
                <a:lnTo>
                  <a:pt x="294649" y="36930"/>
                </a:lnTo>
                <a:lnTo>
                  <a:pt x="307765" y="42537"/>
                </a:lnTo>
                <a:lnTo>
                  <a:pt x="316033" y="52808"/>
                </a:lnTo>
                <a:lnTo>
                  <a:pt x="318909" y="68503"/>
                </a:lnTo>
                <a:lnTo>
                  <a:pt x="315461" y="84898"/>
                </a:lnTo>
                <a:lnTo>
                  <a:pt x="306106" y="95445"/>
                </a:lnTo>
                <a:lnTo>
                  <a:pt x="292329" y="101084"/>
                </a:lnTo>
                <a:lnTo>
                  <a:pt x="275615" y="102755"/>
                </a:lnTo>
                <a:lnTo>
                  <a:pt x="341239" y="102755"/>
                </a:lnTo>
                <a:lnTo>
                  <a:pt x="350378" y="93830"/>
                </a:lnTo>
                <a:lnTo>
                  <a:pt x="357131" y="79476"/>
                </a:lnTo>
                <a:lnTo>
                  <a:pt x="359308" y="62369"/>
                </a:lnTo>
                <a:lnTo>
                  <a:pt x="354894" y="37554"/>
                </a:lnTo>
                <a:lnTo>
                  <a:pt x="353162" y="35229"/>
                </a:lnTo>
                <a:close/>
              </a:path>
            </a:pathLst>
          </a:custGeom>
          <a:solidFill>
            <a:srgbClr val="61626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7378049" y="4012857"/>
            <a:ext cx="366370" cy="3527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 txBox="1"/>
          <p:nvPr/>
        </p:nvSpPr>
        <p:spPr>
          <a:xfrm>
            <a:off x="6731934" y="3819450"/>
            <a:ext cx="282381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7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7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79">
              <a:latin typeface="Times New Roman"/>
              <a:cs typeface="Times New Roman"/>
            </a:endParaRPr>
          </a:p>
          <a:p>
            <a:pPr marL="651250" marR="600578" indent="-70250">
              <a:lnSpc>
                <a:spcPct val="115399"/>
              </a:lnSpc>
              <a:spcBef>
                <a:spcPts val="843"/>
              </a:spcBef>
            </a:pPr>
            <a:r>
              <a:rPr sz="1179" b="1" spc="-32" dirty="0">
                <a:solidFill>
                  <a:srgbClr val="FFFFFF"/>
                </a:solidFill>
                <a:latin typeface="Malgun Gothic"/>
                <a:cs typeface="Malgun Gothic"/>
              </a:rPr>
              <a:t>Only HTML</a:t>
            </a:r>
            <a:r>
              <a:rPr sz="1179" b="1" spc="-236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179" b="1" spc="-185" dirty="0">
                <a:solidFill>
                  <a:srgbClr val="FFFFFF"/>
                </a:solidFill>
                <a:latin typeface="Malgun Gothic"/>
                <a:cs typeface="Malgun Gothic"/>
              </a:rPr>
              <a:t>&amp; </a:t>
            </a:r>
            <a:r>
              <a:rPr sz="1179" b="1" spc="-18" dirty="0">
                <a:solidFill>
                  <a:srgbClr val="FFFFFF"/>
                </a:solidFill>
                <a:latin typeface="Malgun Gothic"/>
                <a:cs typeface="Malgun Gothic"/>
              </a:rPr>
              <a:t>JavaScript  </a:t>
            </a:r>
            <a:r>
              <a:rPr sz="1179" b="1" spc="-36" dirty="0">
                <a:solidFill>
                  <a:srgbClr val="FFFFFF"/>
                </a:solidFill>
                <a:latin typeface="Malgun Gothic"/>
                <a:cs typeface="Malgun Gothic"/>
              </a:rPr>
              <a:t>(Pure-Web,</a:t>
            </a:r>
            <a:r>
              <a:rPr sz="1179" b="1" spc="-18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179" b="1" spc="-50" dirty="0">
                <a:solidFill>
                  <a:srgbClr val="FFFFFF"/>
                </a:solidFill>
                <a:latin typeface="Malgun Gothic"/>
                <a:cs typeface="Malgun Gothic"/>
              </a:rPr>
              <a:t>no-plugin)</a:t>
            </a:r>
            <a:endParaRPr sz="1179">
              <a:latin typeface="Malgun Gothic"/>
              <a:cs typeface="Malgun 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99982" y="4085709"/>
            <a:ext cx="405952" cy="629946"/>
          </a:xfrm>
          <a:custGeom>
            <a:avLst/>
            <a:gdLst/>
            <a:ahLst/>
            <a:cxnLst/>
            <a:rect l="l" t="t" r="r" b="b"/>
            <a:pathLst>
              <a:path w="447675" h="694689">
                <a:moveTo>
                  <a:pt x="216179" y="0"/>
                </a:moveTo>
                <a:lnTo>
                  <a:pt x="216179" y="136994"/>
                </a:lnTo>
                <a:lnTo>
                  <a:pt x="0" y="136994"/>
                </a:lnTo>
                <a:lnTo>
                  <a:pt x="0" y="557339"/>
                </a:lnTo>
                <a:lnTo>
                  <a:pt x="216179" y="557339"/>
                </a:lnTo>
                <a:lnTo>
                  <a:pt x="216179" y="694347"/>
                </a:lnTo>
                <a:lnTo>
                  <a:pt x="447255" y="346392"/>
                </a:lnTo>
                <a:lnTo>
                  <a:pt x="216179" y="0"/>
                </a:lnTo>
                <a:close/>
              </a:path>
            </a:pathLst>
          </a:custGeom>
          <a:solidFill>
            <a:srgbClr val="9E999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8490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308007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국내 최초 웹 </a:t>
            </a: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그리드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출시</a:t>
            </a:r>
            <a:r>
              <a:rPr 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(Since 2013)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7365" y="372892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20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606" y="1114950"/>
            <a:ext cx="1134350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2575" marR="4607" indent="-851635">
              <a:lnSpc>
                <a:spcPct val="125000"/>
              </a:lnSpc>
            </a:pPr>
            <a:r>
              <a:rPr sz="1600" b="1" spc="-4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순수</a:t>
            </a:r>
            <a:r>
              <a:rPr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HTML 기반 제품으로 웹 표준 준수, 높은 성능, 안정성과 기술지원,  생산성과 특화 기능의 차별점을 보유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하고 있습니다.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4369" y="4214751"/>
            <a:ext cx="1272559" cy="133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•다양한</a:t>
            </a:r>
            <a:r>
              <a:rPr sz="997" spc="-19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열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유형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20346" marR="4607" indent="-109405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•다양한</a:t>
            </a:r>
            <a:r>
              <a:rPr sz="997" spc="-1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데이터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포맷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및 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유형</a:t>
            </a:r>
            <a:r>
              <a:rPr sz="997" spc="-1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•말</a:t>
            </a:r>
            <a:r>
              <a:rPr sz="997" spc="-19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줄임(Ellipsis)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-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•툴팁(Tooltip)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뷰</a:t>
            </a:r>
            <a:r>
              <a:rPr sz="997" spc="-2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•데이터</a:t>
            </a:r>
            <a:r>
              <a:rPr sz="997" spc="-1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필터링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•피벗</a:t>
            </a:r>
            <a:r>
              <a:rPr sz="997" spc="-1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테이블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구성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2848" y="2448369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556570" y="2710919"/>
            <a:ext cx="941463" cy="799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5" algn="ctr"/>
            <a:r>
              <a:rPr sz="2176" b="1" spc="19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2176">
              <a:latin typeface="Malgun Gothic"/>
              <a:cs typeface="Malgun Gothic"/>
            </a:endParaRPr>
          </a:p>
          <a:p>
            <a:pPr marL="11516" marR="4607" algn="ctr">
              <a:lnSpc>
                <a:spcPct val="119000"/>
              </a:lnSpc>
            </a:pP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다양한</a:t>
            </a:r>
            <a:r>
              <a:rPr sz="1270" b="1" spc="-222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데이터 </a:t>
            </a:r>
            <a:r>
              <a:rPr sz="1270" b="1" spc="-63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표현</a:t>
            </a:r>
            <a:r>
              <a:rPr sz="1270" b="1" spc="-227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기능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2859" y="4214751"/>
            <a:ext cx="1209795" cy="133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•편리한</a:t>
            </a:r>
            <a:r>
              <a:rPr sz="997" spc="-1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설정기능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•열</a:t>
            </a:r>
            <a:r>
              <a:rPr sz="997" spc="-1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단위 </a:t>
            </a:r>
            <a:r>
              <a:rPr sz="997" spc="-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이동(Move)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•Drag</a:t>
            </a:r>
            <a:r>
              <a:rPr sz="997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&amp;</a:t>
            </a:r>
            <a:r>
              <a:rPr sz="997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Drop</a:t>
            </a:r>
            <a:r>
              <a:rPr sz="997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•틀</a:t>
            </a:r>
            <a:r>
              <a:rPr sz="997" spc="-1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고정 </a:t>
            </a:r>
            <a:r>
              <a:rPr sz="997" spc="-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(Fixed)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•CSS</a:t>
            </a:r>
            <a:r>
              <a:rPr sz="997" spc="-17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 (테마 </a:t>
            </a:r>
            <a:r>
              <a:rPr sz="997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구성)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•Cell</a:t>
            </a:r>
            <a:r>
              <a:rPr sz="997" spc="-23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안에 </a:t>
            </a:r>
            <a:r>
              <a:rPr sz="997" spc="-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HTML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표현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2758" y="2448369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4559163" y="2710919"/>
            <a:ext cx="1056051" cy="56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5" algn="ctr"/>
            <a:r>
              <a:rPr sz="2176" b="1" spc="19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2176">
              <a:latin typeface="Malgun Gothic"/>
              <a:cs typeface="Malgun Gothic"/>
            </a:endParaRPr>
          </a:p>
          <a:p>
            <a:pPr algn="ctr">
              <a:spcBef>
                <a:spcPts val="290"/>
              </a:spcBef>
            </a:pP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사용자 </a:t>
            </a:r>
            <a:r>
              <a:rPr sz="1270" b="1" spc="-9" dirty="0">
                <a:solidFill>
                  <a:srgbClr val="FFFFFF"/>
                </a:solidFill>
                <a:latin typeface="Malgun Gothic"/>
                <a:cs typeface="Malgun Gothic"/>
              </a:rPr>
              <a:t>UX</a:t>
            </a:r>
            <a:r>
              <a:rPr sz="1270" b="1" spc="-24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향상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7690" y="4214751"/>
            <a:ext cx="1590987" cy="133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•데이터</a:t>
            </a:r>
            <a:r>
              <a:rPr sz="997" spc="-1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정렬(Sort)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•Cell</a:t>
            </a:r>
            <a:r>
              <a:rPr sz="997" spc="-1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병합 </a:t>
            </a:r>
            <a:r>
              <a:rPr sz="997" spc="-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(Merge)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•부분</a:t>
            </a:r>
            <a:r>
              <a:rPr sz="997" spc="-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합계(Subtotal)/누계 </a:t>
            </a:r>
            <a:r>
              <a:rPr sz="997" spc="-1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처리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•트리</a:t>
            </a:r>
            <a:r>
              <a:rPr sz="997" spc="-17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뷰(Group)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•사용자</a:t>
            </a:r>
            <a:r>
              <a:rPr sz="997" spc="-1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정의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수식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•행간</a:t>
            </a:r>
            <a:r>
              <a:rPr sz="997" spc="-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자동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순번(Sequence)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01813" y="2448369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40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6715546" y="2710919"/>
            <a:ext cx="941463" cy="799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5" algn="ctr"/>
            <a:r>
              <a:rPr sz="2176" b="1" spc="19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2176">
              <a:latin typeface="Malgun Gothic"/>
              <a:cs typeface="Malgun Gothic"/>
            </a:endParaRPr>
          </a:p>
          <a:p>
            <a:pPr marL="11516" marR="4607" algn="ctr">
              <a:lnSpc>
                <a:spcPct val="119000"/>
              </a:lnSpc>
            </a:pP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사용하기</a:t>
            </a:r>
            <a:r>
              <a:rPr sz="1270" b="1" spc="-2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편한 </a:t>
            </a:r>
            <a:r>
              <a:rPr sz="1270" b="1" spc="-63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확장</a:t>
            </a:r>
            <a:r>
              <a:rPr sz="1270" b="1" spc="-227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기능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37124" y="4214751"/>
            <a:ext cx="1485002" cy="107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46" marR="229175" indent="-109405"/>
            <a:r>
              <a:rPr sz="997" spc="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•MS</a:t>
            </a:r>
            <a:r>
              <a:rPr sz="997" spc="-20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Excel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파일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읽기 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997" spc="-18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저장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•XML</a:t>
            </a:r>
            <a:r>
              <a:rPr sz="997" spc="-25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및 </a:t>
            </a:r>
            <a:r>
              <a:rPr sz="997" spc="-13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JSON데이터 </a:t>
            </a:r>
            <a:r>
              <a:rPr sz="997" spc="-1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연동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•컨텍스트</a:t>
            </a:r>
            <a:r>
              <a:rPr sz="997" spc="-1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메뉴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20346" marR="478505" indent="-109405">
              <a:spcBef>
                <a:spcPts val="435"/>
              </a:spcBef>
            </a:pPr>
            <a:r>
              <a:rPr sz="997" spc="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•타</a:t>
            </a:r>
            <a:r>
              <a:rPr sz="997" spc="-17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솔루션</a:t>
            </a:r>
            <a:r>
              <a:rPr lang="en-US"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연동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r>
              <a:rPr lang="en-US"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 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(리포팅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툴</a:t>
            </a:r>
            <a:r>
              <a:rPr sz="997" spc="-17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등)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48641" y="2448369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40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8835319" y="2710919"/>
            <a:ext cx="795780" cy="799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5" algn="ctr"/>
            <a:r>
              <a:rPr sz="2176" b="1" spc="19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2176">
              <a:latin typeface="Malgun Gothic"/>
              <a:cs typeface="Malgun Gothic"/>
            </a:endParaRPr>
          </a:p>
          <a:p>
            <a:pPr marL="11516" marR="4607" algn="ctr">
              <a:lnSpc>
                <a:spcPct val="119000"/>
              </a:lnSpc>
            </a:pP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편리한</a:t>
            </a:r>
            <a:r>
              <a:rPr sz="1270" b="1" spc="-222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외부 </a:t>
            </a:r>
            <a:r>
              <a:rPr sz="1270" b="1" spc="-63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인터페이스</a:t>
            </a:r>
            <a:endParaRPr sz="127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66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296863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국내 최초 웹 </a:t>
            </a: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그리드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출시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(Since 2013)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8988" y="415226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21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9924" y="1992416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3564183" y="5082981"/>
            <a:ext cx="5062597" cy="175625"/>
          </a:xfrm>
          <a:custGeom>
            <a:avLst/>
            <a:gdLst/>
            <a:ahLst/>
            <a:cxnLst/>
            <a:rect l="l" t="t" r="r" b="b"/>
            <a:pathLst>
              <a:path w="5582920" h="193675">
                <a:moveTo>
                  <a:pt x="5582653" y="193382"/>
                </a:moveTo>
                <a:lnTo>
                  <a:pt x="5582653" y="108000"/>
                </a:lnTo>
                <a:lnTo>
                  <a:pt x="5580965" y="45562"/>
                </a:lnTo>
                <a:lnTo>
                  <a:pt x="5569153" y="13500"/>
                </a:lnTo>
                <a:lnTo>
                  <a:pt x="5537090" y="1687"/>
                </a:lnTo>
                <a:lnTo>
                  <a:pt x="5474652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3564183" y="5853197"/>
            <a:ext cx="5062597" cy="175625"/>
          </a:xfrm>
          <a:custGeom>
            <a:avLst/>
            <a:gdLst/>
            <a:ahLst/>
            <a:cxnLst/>
            <a:rect l="l" t="t" r="r" b="b"/>
            <a:pathLst>
              <a:path w="5582920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5474652" y="193382"/>
                </a:lnTo>
                <a:lnTo>
                  <a:pt x="5537090" y="191695"/>
                </a:lnTo>
                <a:lnTo>
                  <a:pt x="5569153" y="179882"/>
                </a:lnTo>
                <a:lnTo>
                  <a:pt x="5580965" y="147820"/>
                </a:lnTo>
                <a:lnTo>
                  <a:pt x="5582653" y="85382"/>
                </a:lnTo>
                <a:lnTo>
                  <a:pt x="5582653" y="0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3541162" y="2425205"/>
            <a:ext cx="5108663" cy="842906"/>
          </a:xfrm>
          <a:prstGeom prst="rect">
            <a:avLst/>
          </a:prstGeom>
          <a:solidFill>
            <a:srgbClr val="CEDCA4"/>
          </a:solidFill>
        </p:spPr>
        <p:txBody>
          <a:bodyPr vert="horz" wrap="square" lIns="0" tIns="130579" rIns="0" bIns="130579" rtlCol="0" anchor="ctr" anchorCtr="0">
            <a:spAutoFit/>
          </a:bodyPr>
          <a:lstStyle/>
          <a:p>
            <a:pPr marL="815933">
              <a:tabLst>
                <a:tab pos="2744924" algn="l"/>
              </a:tabLst>
            </a:pPr>
            <a:r>
              <a:rPr sz="1088" b="1" spc="82" dirty="0">
                <a:solidFill>
                  <a:srgbClr val="231F20"/>
                </a:solidFill>
                <a:latin typeface="Malgun Gothic"/>
                <a:cs typeface="Malgun Gothic"/>
              </a:rPr>
              <a:t>•조건</a:t>
            </a:r>
            <a:r>
              <a:rPr sz="1088" b="1" spc="-131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23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88" b="1" spc="-131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약</a:t>
            </a:r>
            <a:r>
              <a:rPr sz="1088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23,000</a:t>
            </a:r>
            <a:r>
              <a:rPr sz="1088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건의</a:t>
            </a:r>
            <a:r>
              <a:rPr sz="1088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데이터	</a:t>
            </a:r>
            <a:r>
              <a:rPr sz="1088" b="1" spc="-5" dirty="0">
                <a:solidFill>
                  <a:srgbClr val="231F20"/>
                </a:solidFill>
                <a:latin typeface="Malgun Gothic"/>
                <a:cs typeface="Malgun Gothic"/>
              </a:rPr>
              <a:t>•기본시간</a:t>
            </a:r>
            <a:r>
              <a:rPr sz="1088" b="1" spc="-15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23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88" b="1" spc="-15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(약</a:t>
            </a:r>
            <a:r>
              <a:rPr sz="1088" spc="-14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15초)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815933">
              <a:spcBef>
                <a:spcPts val="326"/>
              </a:spcBef>
            </a:pPr>
            <a:r>
              <a:rPr sz="1088" b="1" spc="82" dirty="0">
                <a:solidFill>
                  <a:srgbClr val="231F20"/>
                </a:solidFill>
                <a:latin typeface="Malgun Gothic"/>
                <a:cs typeface="Malgun Gothic"/>
              </a:rPr>
              <a:t>•방식</a:t>
            </a:r>
            <a:r>
              <a:rPr sz="1088" b="1" spc="-29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23" dirty="0">
                <a:solidFill>
                  <a:srgbClr val="231F20"/>
                </a:solidFill>
                <a:latin typeface="Malgun Gothic"/>
                <a:cs typeface="Malgun Gothic"/>
              </a:rPr>
              <a:t>: </a:t>
            </a:r>
            <a:r>
              <a:rPr sz="1088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조회 하여 </a:t>
            </a:r>
            <a:r>
              <a:rPr sz="1088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그리드로 </a:t>
            </a:r>
            <a:r>
              <a:rPr sz="1088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표현 하는 </a:t>
            </a:r>
            <a:r>
              <a:rPr sz="1088" spc="-1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화면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815933">
              <a:spcBef>
                <a:spcPts val="326"/>
              </a:spcBef>
            </a:pPr>
            <a:r>
              <a:rPr sz="1088" b="1" spc="5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sz="1088" spc="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23,000건</a:t>
            </a:r>
            <a:r>
              <a:rPr sz="1088" spc="-24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조회 요청 </a:t>
            </a:r>
            <a:r>
              <a:rPr sz="1088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후 </a:t>
            </a:r>
            <a:r>
              <a:rPr sz="1088" spc="-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Server </a:t>
            </a:r>
            <a:r>
              <a:rPr sz="1088" spc="-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Side </a:t>
            </a:r>
            <a:r>
              <a:rPr sz="1088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및 </a:t>
            </a:r>
            <a:r>
              <a:rPr sz="1088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네트워크 </a:t>
            </a:r>
            <a:r>
              <a:rPr sz="1088" spc="-1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소요시간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8737" y="5355390"/>
            <a:ext cx="4238025" cy="373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b="1" spc="82" dirty="0">
                <a:solidFill>
                  <a:srgbClr val="231F20"/>
                </a:solidFill>
                <a:latin typeface="Malgun Gothic"/>
                <a:cs typeface="Malgun Gothic"/>
              </a:rPr>
              <a:t>•상기</a:t>
            </a:r>
            <a:r>
              <a:rPr sz="1088" b="1" spc="-222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122" dirty="0">
                <a:solidFill>
                  <a:srgbClr val="231F20"/>
                </a:solidFill>
                <a:latin typeface="Malgun Gothic"/>
                <a:cs typeface="Malgun Gothic"/>
              </a:rPr>
              <a:t>경우 </a:t>
            </a:r>
            <a:r>
              <a:rPr sz="1088" b="1" spc="-59" dirty="0">
                <a:solidFill>
                  <a:srgbClr val="231F20"/>
                </a:solidFill>
                <a:latin typeface="Malgun Gothic"/>
                <a:cs typeface="Malgun Gothic"/>
              </a:rPr>
              <a:t>jqGrid </a:t>
            </a:r>
            <a:r>
              <a:rPr sz="1088" b="1" spc="-131" dirty="0">
                <a:solidFill>
                  <a:srgbClr val="231F20"/>
                </a:solidFill>
                <a:latin typeface="Malgun Gothic"/>
                <a:cs typeface="Malgun Gothic"/>
              </a:rPr>
              <a:t>크롬브라우저에서는 </a:t>
            </a:r>
            <a:r>
              <a:rPr sz="1088" b="1" spc="-122" dirty="0">
                <a:solidFill>
                  <a:srgbClr val="231F20"/>
                </a:solidFill>
                <a:latin typeface="Malgun Gothic"/>
                <a:cs typeface="Malgun Gothic"/>
              </a:rPr>
              <a:t>처리 </a:t>
            </a:r>
            <a:r>
              <a:rPr sz="1088" b="1" spc="-127" dirty="0">
                <a:solidFill>
                  <a:srgbClr val="231F20"/>
                </a:solidFill>
                <a:latin typeface="Malgun Gothic"/>
                <a:cs typeface="Malgun Gothic"/>
              </a:rPr>
              <a:t>불가능 </a:t>
            </a:r>
            <a:r>
              <a:rPr sz="1088" spc="-14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[브라우저에서 </a:t>
            </a:r>
            <a:r>
              <a:rPr sz="1088" spc="-14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강제종료]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326"/>
              </a:spcBef>
            </a:pPr>
            <a:r>
              <a:rPr sz="1088" b="1" spc="190" dirty="0">
                <a:solidFill>
                  <a:srgbClr val="231F20"/>
                </a:solidFill>
                <a:latin typeface="Malgun Gothic"/>
                <a:cs typeface="Malgun Gothic"/>
              </a:rPr>
              <a:t>•약</a:t>
            </a:r>
            <a:r>
              <a:rPr sz="1088" b="1" spc="-1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5" dirty="0">
                <a:solidFill>
                  <a:srgbClr val="231F20"/>
                </a:solidFill>
                <a:latin typeface="Malgun Gothic"/>
                <a:cs typeface="Malgun Gothic"/>
              </a:rPr>
              <a:t>12배</a:t>
            </a:r>
            <a:r>
              <a:rPr sz="1088" b="1" spc="-1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127" dirty="0">
                <a:solidFill>
                  <a:srgbClr val="231F20"/>
                </a:solidFill>
                <a:latin typeface="Malgun Gothic"/>
                <a:cs typeface="Malgun Gothic"/>
              </a:rPr>
              <a:t>차이의</a:t>
            </a:r>
            <a:r>
              <a:rPr sz="1088" b="1" spc="-1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122" dirty="0">
                <a:solidFill>
                  <a:srgbClr val="231F20"/>
                </a:solidFill>
                <a:latin typeface="Malgun Gothic"/>
                <a:cs typeface="Malgun Gothic"/>
              </a:rPr>
              <a:t>성능</a:t>
            </a:r>
            <a:r>
              <a:rPr sz="1088" b="1" spc="-1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122" dirty="0">
                <a:solidFill>
                  <a:srgbClr val="231F20"/>
                </a:solidFill>
                <a:latin typeface="Malgun Gothic"/>
                <a:cs typeface="Malgun Gothic"/>
              </a:rPr>
              <a:t>분석</a:t>
            </a:r>
            <a:r>
              <a:rPr sz="1088" b="1" spc="-1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136" dirty="0">
                <a:solidFill>
                  <a:srgbClr val="231F20"/>
                </a:solidFill>
                <a:latin typeface="Malgun Gothic"/>
                <a:cs typeface="Malgun Gothic"/>
              </a:rPr>
              <a:t>결과</a:t>
            </a:r>
            <a:endParaRPr sz="1088" dirty="0">
              <a:latin typeface="Malgun Gothic"/>
              <a:cs typeface="Malgun Gothic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/>
          </p:nvPr>
        </p:nvGraphicFramePr>
        <p:xfrm>
          <a:off x="3541150" y="3754164"/>
          <a:ext cx="5092595" cy="979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238"/>
                <a:gridCol w="97946"/>
                <a:gridCol w="1632238"/>
                <a:gridCol w="97935"/>
                <a:gridCol w="1632238"/>
              </a:tblGrid>
              <a:tr h="326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8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구</a:t>
                      </a:r>
                      <a:r>
                        <a:rPr sz="1000" spc="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분</a:t>
                      </a:r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T w="25400">
                      <a:solidFill>
                        <a:srgbClr val="3FBDEA"/>
                      </a:solidFill>
                      <a:prstDash val="solid"/>
                    </a:lnT>
                    <a:lnB w="9525">
                      <a:solidFill>
                        <a:srgbClr val="3FBD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jqGrid</a:t>
                      </a:r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T w="25400">
                      <a:solidFill>
                        <a:srgbClr val="3FBDEA"/>
                      </a:solidFill>
                      <a:prstDash val="solid"/>
                    </a:lnT>
                    <a:lnB w="9525">
                      <a:solidFill>
                        <a:srgbClr val="3FBD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SBGrid</a:t>
                      </a:r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T w="25400">
                      <a:solidFill>
                        <a:srgbClr val="3FBDEA"/>
                      </a:solidFill>
                      <a:prstDash val="solid"/>
                    </a:lnT>
                    <a:lnB w="9525">
                      <a:solidFill>
                        <a:srgbClr val="3FBDEA"/>
                      </a:solidFill>
                      <a:prstDash val="solid"/>
                    </a:lnB>
                  </a:tcPr>
                </a:tc>
              </a:tr>
              <a:tr h="326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Server</a:t>
                      </a:r>
                      <a:r>
                        <a:rPr sz="1100" b="1" spc="-2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Side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3FBDEA"/>
                      </a:solidFill>
                      <a:prstDash val="solid"/>
                    </a:lnT>
                    <a:lnB w="3175">
                      <a:solidFill>
                        <a:srgbClr val="3FBD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3분</a:t>
                      </a:r>
                      <a:r>
                        <a:rPr sz="1100" b="1" spc="-2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30초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3FBDEA"/>
                      </a:solidFill>
                      <a:prstDash val="solid"/>
                    </a:lnT>
                    <a:lnB w="3175">
                      <a:solidFill>
                        <a:srgbClr val="3FBD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4초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3FBDEA"/>
                      </a:solidFill>
                      <a:prstDash val="solid"/>
                    </a:lnT>
                    <a:lnB w="3175">
                      <a:solidFill>
                        <a:srgbClr val="3FBDEA"/>
                      </a:solidFill>
                      <a:prstDash val="solid"/>
                    </a:lnB>
                  </a:tcPr>
                </a:tc>
              </a:tr>
              <a:tr h="326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1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네트워크</a:t>
                      </a:r>
                      <a:r>
                        <a:rPr sz="1100" b="1" spc="-2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5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소요시간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3FBDEA"/>
                      </a:solidFill>
                      <a:prstDash val="solid"/>
                    </a:lnT>
                    <a:lnB w="25400">
                      <a:solidFill>
                        <a:srgbClr val="3FBD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3분</a:t>
                      </a:r>
                      <a:r>
                        <a:rPr sz="1100" b="1" spc="-2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45초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3FBDEA"/>
                      </a:solidFill>
                      <a:prstDash val="solid"/>
                    </a:lnT>
                    <a:lnB w="25400">
                      <a:solidFill>
                        <a:srgbClr val="3FBD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1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15초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3FBDEA"/>
                      </a:solidFill>
                      <a:prstDash val="solid"/>
                    </a:lnT>
                    <a:lnB w="25400">
                      <a:solidFill>
                        <a:srgbClr val="3FBDE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197883" y="1995296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413549" y="1014327"/>
            <a:ext cx="112606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기존</a:t>
            </a:r>
            <a:r>
              <a:rPr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jqGrid를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사용하는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고객이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속도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문제로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사용에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불편을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느껴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대안을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검토하던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중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특정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화면을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SBG</a:t>
            </a:r>
            <a:r>
              <a:rPr lang="en-US"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rid</a:t>
            </a:r>
            <a:r>
              <a:rPr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로</a:t>
            </a:r>
            <a:r>
              <a:rPr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변환하여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테스트한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사례</a:t>
            </a:r>
            <a:endParaRPr lang="en-US" sz="1600" spc="-45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  <a:p>
            <a:pPr>
              <a:lnSpc>
                <a:spcPct val="100000"/>
              </a:lnSpc>
            </a:pPr>
            <a:r>
              <a:rPr lang="ko-KR" altLang="en-US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외산 제품들은 대용량 데이터 처리 시 </a:t>
            </a:r>
            <a:r>
              <a:rPr lang="ko-KR" altLang="en-US" sz="1600" b="1" spc="-4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페이징처리</a:t>
            </a:r>
            <a:r>
              <a:rPr lang="ko-KR" altLang="en-US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방식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외에는 대안이 없는 것이 현실</a:t>
            </a:r>
            <a:endParaRPr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02225" y="1971982"/>
            <a:ext cx="231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7" algn="ctr"/>
            <a:r>
              <a:rPr lang="ko-KR" altLang="en-US" b="1" spc="-10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빠른 </a:t>
            </a:r>
            <a:r>
              <a:rPr lang="ko-KR" altLang="en-US" b="1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데이터 </a:t>
            </a:r>
            <a:r>
              <a:rPr lang="ko-KR" altLang="en-US" b="1" spc="-10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처리</a:t>
            </a:r>
            <a:r>
              <a:rPr lang="ko-KR" altLang="en-US" b="1" spc="-277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lang="ko-KR" altLang="en-US" b="1" spc="-12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성능</a:t>
            </a:r>
            <a:endParaRPr lang="ko-KR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65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4940" y="3072913"/>
            <a:ext cx="276393" cy="2763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8"/>
                </a:lnTo>
                <a:lnTo>
                  <a:pt x="62396" y="29402"/>
                </a:lnTo>
                <a:lnTo>
                  <a:pt x="29405" y="62391"/>
                </a:lnTo>
                <a:lnTo>
                  <a:pt x="7769" y="104226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26"/>
                </a:lnTo>
                <a:lnTo>
                  <a:pt x="275394" y="62391"/>
                </a:lnTo>
                <a:lnTo>
                  <a:pt x="242403" y="29402"/>
                </a:lnTo>
                <a:lnTo>
                  <a:pt x="200568" y="7768"/>
                </a:lnTo>
                <a:lnTo>
                  <a:pt x="152400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934940" y="4995929"/>
            <a:ext cx="276393" cy="2763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8"/>
                </a:lnTo>
                <a:lnTo>
                  <a:pt x="62396" y="29402"/>
                </a:lnTo>
                <a:lnTo>
                  <a:pt x="29405" y="62391"/>
                </a:lnTo>
                <a:lnTo>
                  <a:pt x="7769" y="104226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26"/>
                </a:lnTo>
                <a:lnTo>
                  <a:pt x="275394" y="62391"/>
                </a:lnTo>
                <a:lnTo>
                  <a:pt x="242403" y="29402"/>
                </a:lnTo>
                <a:lnTo>
                  <a:pt x="200568" y="7768"/>
                </a:lnTo>
                <a:lnTo>
                  <a:pt x="152400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6221505" y="3072913"/>
            <a:ext cx="276393" cy="2763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8"/>
                </a:lnTo>
                <a:lnTo>
                  <a:pt x="62396" y="29402"/>
                </a:lnTo>
                <a:lnTo>
                  <a:pt x="29405" y="62391"/>
                </a:lnTo>
                <a:lnTo>
                  <a:pt x="7769" y="104226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26"/>
                </a:lnTo>
                <a:lnTo>
                  <a:pt x="275394" y="62391"/>
                </a:lnTo>
                <a:lnTo>
                  <a:pt x="242403" y="29402"/>
                </a:lnTo>
                <a:lnTo>
                  <a:pt x="200568" y="7768"/>
                </a:lnTo>
                <a:lnTo>
                  <a:pt x="152400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221505" y="4995929"/>
            <a:ext cx="276393" cy="2763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8"/>
                </a:lnTo>
                <a:lnTo>
                  <a:pt x="62396" y="29402"/>
                </a:lnTo>
                <a:lnTo>
                  <a:pt x="29405" y="62391"/>
                </a:lnTo>
                <a:lnTo>
                  <a:pt x="7769" y="104226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26"/>
                </a:lnTo>
                <a:lnTo>
                  <a:pt x="275394" y="62391"/>
                </a:lnTo>
                <a:lnTo>
                  <a:pt x="242403" y="29402"/>
                </a:lnTo>
                <a:lnTo>
                  <a:pt x="200568" y="7768"/>
                </a:lnTo>
                <a:lnTo>
                  <a:pt x="152400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334963" y="302028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SBGrid 특징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97365" y="398293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22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63" y="1053863"/>
            <a:ext cx="11093227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SBGrid는 국내 최초로 웹 표준으로 개발된 no-plugin 제품으로 N-Screen이 가능하고,</a:t>
            </a:r>
          </a:p>
          <a:p>
            <a:pPr>
              <a:spcBef>
                <a:spcPts val="326"/>
              </a:spcBef>
            </a:pPr>
            <a:r>
              <a:rPr sz="16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자체 기술로 개발된 국산제품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이기에 기술지원 및 국내환경에 맞는 커스트마이징이 가능한 제품임.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31550" y="2925757"/>
            <a:ext cx="1439547" cy="729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-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•HTML,CSS,JavaScript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•No-plugin,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N-Screen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1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•XML</a:t>
            </a:r>
            <a:r>
              <a:rPr sz="997" spc="-20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/ </a:t>
            </a:r>
            <a:r>
              <a:rPr sz="997" spc="-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JSON </a:t>
            </a:r>
            <a:r>
              <a:rPr sz="997" spc="-2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DATA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표현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•One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Source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Multi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Use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5892" y="4796487"/>
            <a:ext cx="1840892" cy="811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•트러스트폼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노하우</a:t>
            </a:r>
            <a:r>
              <a:rPr sz="997" spc="-19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기반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30135" marR="4607" indent="-119194">
              <a:lnSpc>
                <a:spcPct val="106100"/>
              </a:lnSpc>
            </a:pPr>
            <a:r>
              <a:rPr sz="997" spc="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•자체기술로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개발되어</a:t>
            </a:r>
            <a:r>
              <a:rPr sz="997" spc="-1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기술지원이 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용이하고 커스트마이징</a:t>
            </a:r>
            <a:r>
              <a:rPr sz="997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73"/>
              </a:spcBef>
            </a:pPr>
            <a:r>
              <a:rPr sz="997" spc="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•개발가이드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사이트</a:t>
            </a:r>
            <a:r>
              <a:rPr sz="997" spc="-20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운영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73"/>
              </a:spcBef>
            </a:pPr>
            <a:r>
              <a:rPr sz="997" spc="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•데모사이트 </a:t>
            </a:r>
            <a:r>
              <a:rPr sz="997" spc="-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:</a:t>
            </a:r>
            <a:r>
              <a:rPr sz="997" spc="-20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  <a:hlinkClick r:id="rId2"/>
              </a:rPr>
              <a:t>www.sbgrid.co.kr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7623" y="2925757"/>
            <a:ext cx="1895595" cy="729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•경쟁제품대비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높은 성능</a:t>
            </a:r>
            <a:r>
              <a:rPr sz="997" spc="-19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•Active </a:t>
            </a:r>
            <a:r>
              <a:rPr sz="997" spc="-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X제품에</a:t>
            </a:r>
            <a:r>
              <a:rPr sz="997" spc="-2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준하는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성능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•데이터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분할 표현 처리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사용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•가장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많은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그리드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1516" y="4787216"/>
            <a:ext cx="1912294" cy="8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35" marR="4607" indent="-119194">
              <a:lnSpc>
                <a:spcPct val="106100"/>
              </a:lnSpc>
            </a:pPr>
            <a:r>
              <a:rPr sz="997" spc="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•별도의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코딩 없이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간단한</a:t>
            </a:r>
            <a:r>
              <a:rPr sz="997" spc="-23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설정으로 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다양한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r>
              <a:rPr sz="997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사용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7466" marR="178504" indent="-106526">
              <a:lnSpc>
                <a:spcPct val="106100"/>
              </a:lnSpc>
            </a:pPr>
            <a:r>
              <a:rPr sz="997" spc="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•Excel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연동,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한셀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연동, </a:t>
            </a:r>
            <a:r>
              <a:rPr sz="997" spc="-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Sort,  </a:t>
            </a:r>
            <a:r>
              <a:rPr sz="997" spc="-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Merge,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누계, 합계,</a:t>
            </a:r>
            <a:r>
              <a:rPr sz="997" spc="-1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사용자수식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73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•3-Party </a:t>
            </a:r>
            <a:r>
              <a:rPr sz="997" spc="-8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리포팅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툴</a:t>
            </a:r>
            <a:r>
              <a:rPr sz="997" spc="-23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연계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4460" y="3049870"/>
            <a:ext cx="177352" cy="279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814" b="1" spc="163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814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4460" y="4972908"/>
            <a:ext cx="177352" cy="279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814" b="1" spc="163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814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1025" y="3049870"/>
            <a:ext cx="177352" cy="279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814" b="1" spc="163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814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1025" y="4972908"/>
            <a:ext cx="177352" cy="279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814" b="1" spc="163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14">
              <a:latin typeface="Malgun Gothic"/>
              <a:cs typeface="Malgun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6169" y="2485222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2990545" y="193382"/>
                </a:moveTo>
                <a:lnTo>
                  <a:pt x="2990545" y="108000"/>
                </a:lnTo>
                <a:lnTo>
                  <a:pt x="2988857" y="45562"/>
                </a:lnTo>
                <a:lnTo>
                  <a:pt x="2977045" y="13500"/>
                </a:lnTo>
                <a:lnTo>
                  <a:pt x="2944982" y="1687"/>
                </a:lnTo>
                <a:lnTo>
                  <a:pt x="2882544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3096169" y="3761616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0" y="0"/>
                </a:moveTo>
                <a:lnTo>
                  <a:pt x="0" y="85369"/>
                </a:lnTo>
                <a:lnTo>
                  <a:pt x="1687" y="147807"/>
                </a:lnTo>
                <a:lnTo>
                  <a:pt x="13500" y="179870"/>
                </a:lnTo>
                <a:lnTo>
                  <a:pt x="45562" y="191682"/>
                </a:lnTo>
                <a:lnTo>
                  <a:pt x="108000" y="193370"/>
                </a:lnTo>
                <a:lnTo>
                  <a:pt x="2882544" y="193370"/>
                </a:lnTo>
                <a:lnTo>
                  <a:pt x="2944982" y="191682"/>
                </a:lnTo>
                <a:lnTo>
                  <a:pt x="2977045" y="179870"/>
                </a:lnTo>
                <a:lnTo>
                  <a:pt x="2988857" y="147807"/>
                </a:lnTo>
                <a:lnTo>
                  <a:pt x="2990545" y="85369"/>
                </a:lnTo>
                <a:lnTo>
                  <a:pt x="2990545" y="0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3096169" y="4355952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2990545" y="193382"/>
                </a:moveTo>
                <a:lnTo>
                  <a:pt x="2990545" y="108000"/>
                </a:lnTo>
                <a:lnTo>
                  <a:pt x="2988857" y="45562"/>
                </a:lnTo>
                <a:lnTo>
                  <a:pt x="2977045" y="13500"/>
                </a:lnTo>
                <a:lnTo>
                  <a:pt x="2944982" y="1687"/>
                </a:lnTo>
                <a:lnTo>
                  <a:pt x="2882544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3096169" y="5632347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0" y="0"/>
                </a:moveTo>
                <a:lnTo>
                  <a:pt x="0" y="85382"/>
                </a:lnTo>
                <a:lnTo>
                  <a:pt x="1687" y="147812"/>
                </a:lnTo>
                <a:lnTo>
                  <a:pt x="13500" y="179871"/>
                </a:lnTo>
                <a:lnTo>
                  <a:pt x="45562" y="191682"/>
                </a:lnTo>
                <a:lnTo>
                  <a:pt x="108000" y="193370"/>
                </a:lnTo>
                <a:lnTo>
                  <a:pt x="2882544" y="193370"/>
                </a:lnTo>
                <a:lnTo>
                  <a:pt x="2944982" y="191682"/>
                </a:lnTo>
                <a:lnTo>
                  <a:pt x="2977045" y="179871"/>
                </a:lnTo>
                <a:lnTo>
                  <a:pt x="2988857" y="147812"/>
                </a:lnTo>
                <a:lnTo>
                  <a:pt x="2990545" y="85382"/>
                </a:lnTo>
                <a:lnTo>
                  <a:pt x="2990545" y="0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6382734" y="2485222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2990545" y="193382"/>
                </a:moveTo>
                <a:lnTo>
                  <a:pt x="2990545" y="108000"/>
                </a:lnTo>
                <a:lnTo>
                  <a:pt x="2988857" y="45562"/>
                </a:lnTo>
                <a:lnTo>
                  <a:pt x="2977045" y="13500"/>
                </a:lnTo>
                <a:lnTo>
                  <a:pt x="2944982" y="1687"/>
                </a:lnTo>
                <a:lnTo>
                  <a:pt x="2882544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6382734" y="3761616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0" y="0"/>
                </a:moveTo>
                <a:lnTo>
                  <a:pt x="0" y="85369"/>
                </a:lnTo>
                <a:lnTo>
                  <a:pt x="1687" y="147807"/>
                </a:lnTo>
                <a:lnTo>
                  <a:pt x="13500" y="179870"/>
                </a:lnTo>
                <a:lnTo>
                  <a:pt x="45562" y="191682"/>
                </a:lnTo>
                <a:lnTo>
                  <a:pt x="108000" y="193370"/>
                </a:lnTo>
                <a:lnTo>
                  <a:pt x="2882544" y="193370"/>
                </a:lnTo>
                <a:lnTo>
                  <a:pt x="2944982" y="191682"/>
                </a:lnTo>
                <a:lnTo>
                  <a:pt x="2977045" y="179870"/>
                </a:lnTo>
                <a:lnTo>
                  <a:pt x="2988857" y="147807"/>
                </a:lnTo>
                <a:lnTo>
                  <a:pt x="2990545" y="85369"/>
                </a:lnTo>
                <a:lnTo>
                  <a:pt x="2990545" y="0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6382734" y="4355952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2990545" y="193382"/>
                </a:moveTo>
                <a:lnTo>
                  <a:pt x="2990545" y="108000"/>
                </a:lnTo>
                <a:lnTo>
                  <a:pt x="2988857" y="45562"/>
                </a:lnTo>
                <a:lnTo>
                  <a:pt x="2977045" y="13500"/>
                </a:lnTo>
                <a:lnTo>
                  <a:pt x="2944982" y="1687"/>
                </a:lnTo>
                <a:lnTo>
                  <a:pt x="2882544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6382734" y="5632347"/>
            <a:ext cx="2712106" cy="175625"/>
          </a:xfrm>
          <a:custGeom>
            <a:avLst/>
            <a:gdLst/>
            <a:ahLst/>
            <a:cxnLst/>
            <a:rect l="l" t="t" r="r" b="b"/>
            <a:pathLst>
              <a:path w="2990850" h="193675">
                <a:moveTo>
                  <a:pt x="0" y="0"/>
                </a:moveTo>
                <a:lnTo>
                  <a:pt x="0" y="85382"/>
                </a:lnTo>
                <a:lnTo>
                  <a:pt x="1687" y="147812"/>
                </a:lnTo>
                <a:lnTo>
                  <a:pt x="13500" y="179871"/>
                </a:lnTo>
                <a:lnTo>
                  <a:pt x="45562" y="191682"/>
                </a:lnTo>
                <a:lnTo>
                  <a:pt x="108000" y="193370"/>
                </a:lnTo>
                <a:lnTo>
                  <a:pt x="2882544" y="193370"/>
                </a:lnTo>
                <a:lnTo>
                  <a:pt x="2944982" y="191682"/>
                </a:lnTo>
                <a:lnTo>
                  <a:pt x="2977045" y="179871"/>
                </a:lnTo>
                <a:lnTo>
                  <a:pt x="2988857" y="147812"/>
                </a:lnTo>
                <a:lnTo>
                  <a:pt x="2990545" y="85382"/>
                </a:lnTo>
                <a:lnTo>
                  <a:pt x="2990545" y="0"/>
                </a:lnTo>
              </a:path>
            </a:pathLst>
          </a:custGeom>
          <a:ln w="508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3295230" y="2500101"/>
            <a:ext cx="2314215" cy="294243"/>
          </a:xfrm>
          <a:custGeom>
            <a:avLst/>
            <a:gdLst/>
            <a:ahLst/>
            <a:cxnLst/>
            <a:rect l="l" t="t" r="r" b="b"/>
            <a:pathLst>
              <a:path w="2552065" h="324485">
                <a:moveTo>
                  <a:pt x="2551506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2443505" y="324002"/>
                </a:lnTo>
                <a:lnTo>
                  <a:pt x="2505943" y="322314"/>
                </a:lnTo>
                <a:lnTo>
                  <a:pt x="2538006" y="310502"/>
                </a:lnTo>
                <a:lnTo>
                  <a:pt x="2549818" y="278439"/>
                </a:lnTo>
                <a:lnTo>
                  <a:pt x="2551506" y="216001"/>
                </a:lnTo>
                <a:lnTo>
                  <a:pt x="2551506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3295230" y="4370832"/>
            <a:ext cx="2314215" cy="294243"/>
          </a:xfrm>
          <a:custGeom>
            <a:avLst/>
            <a:gdLst/>
            <a:ahLst/>
            <a:cxnLst/>
            <a:rect l="l" t="t" r="r" b="b"/>
            <a:pathLst>
              <a:path w="2552065" h="324485">
                <a:moveTo>
                  <a:pt x="2551506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2443505" y="324002"/>
                </a:lnTo>
                <a:lnTo>
                  <a:pt x="2505943" y="322314"/>
                </a:lnTo>
                <a:lnTo>
                  <a:pt x="2538006" y="310502"/>
                </a:lnTo>
                <a:lnTo>
                  <a:pt x="2549818" y="278439"/>
                </a:lnTo>
                <a:lnTo>
                  <a:pt x="2551506" y="216001"/>
                </a:lnTo>
                <a:lnTo>
                  <a:pt x="2551506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6588694" y="2500101"/>
            <a:ext cx="2314215" cy="294243"/>
          </a:xfrm>
          <a:custGeom>
            <a:avLst/>
            <a:gdLst/>
            <a:ahLst/>
            <a:cxnLst/>
            <a:rect l="l" t="t" r="r" b="b"/>
            <a:pathLst>
              <a:path w="2552065" h="324485">
                <a:moveTo>
                  <a:pt x="2551493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2443505" y="324002"/>
                </a:lnTo>
                <a:lnTo>
                  <a:pt x="2505936" y="322314"/>
                </a:lnTo>
                <a:lnTo>
                  <a:pt x="2537994" y="310502"/>
                </a:lnTo>
                <a:lnTo>
                  <a:pt x="2549806" y="278439"/>
                </a:lnTo>
                <a:lnTo>
                  <a:pt x="2551493" y="216001"/>
                </a:lnTo>
                <a:lnTo>
                  <a:pt x="2551493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6588694" y="4370832"/>
            <a:ext cx="2314215" cy="294243"/>
          </a:xfrm>
          <a:custGeom>
            <a:avLst/>
            <a:gdLst/>
            <a:ahLst/>
            <a:cxnLst/>
            <a:rect l="l" t="t" r="r" b="b"/>
            <a:pathLst>
              <a:path w="2552065" h="324485">
                <a:moveTo>
                  <a:pt x="2551493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2443505" y="324002"/>
                </a:lnTo>
                <a:lnTo>
                  <a:pt x="2505936" y="322314"/>
                </a:lnTo>
                <a:lnTo>
                  <a:pt x="2537994" y="310502"/>
                </a:lnTo>
                <a:lnTo>
                  <a:pt x="2549806" y="278439"/>
                </a:lnTo>
                <a:lnTo>
                  <a:pt x="2551493" y="216001"/>
                </a:lnTo>
                <a:lnTo>
                  <a:pt x="2551493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 txBox="1"/>
          <p:nvPr/>
        </p:nvSpPr>
        <p:spPr>
          <a:xfrm>
            <a:off x="4052409" y="2553974"/>
            <a:ext cx="795780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웹표준</a:t>
            </a:r>
            <a:r>
              <a:rPr sz="1270" b="1" spc="-222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준수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3539" y="4424706"/>
            <a:ext cx="1233404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안정성과</a:t>
            </a:r>
            <a:r>
              <a:rPr sz="1270" b="1" spc="-227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기술지원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0190" y="2553974"/>
            <a:ext cx="606913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높은성능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65420" y="4424706"/>
            <a:ext cx="1756247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생산성과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업무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환경에</a:t>
            </a:r>
            <a:r>
              <a:rPr sz="1270" b="1" spc="-281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특화</a:t>
            </a:r>
            <a:endParaRPr sz="127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3324" y="2241592"/>
            <a:ext cx="1984593" cy="155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313939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다양한 그리드 화면 구현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4388" y="389826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23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4197883" y="1311554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5291097" y="1347047"/>
            <a:ext cx="1610565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다양한 그리드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화면</a:t>
            </a:r>
            <a:r>
              <a:rPr sz="1270" b="1" spc="-268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구현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2283" y="2241592"/>
            <a:ext cx="1984600" cy="155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4072804" y="2241592"/>
            <a:ext cx="1984593" cy="155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2012283" y="4080619"/>
            <a:ext cx="1984600" cy="155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4072804" y="2438569"/>
            <a:ext cx="1984593" cy="1296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6133324" y="2438581"/>
            <a:ext cx="1984593" cy="1296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072804" y="4080608"/>
            <a:ext cx="1984593" cy="1553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072804" y="4080607"/>
            <a:ext cx="1984847" cy="1554134"/>
          </a:xfrm>
          <a:custGeom>
            <a:avLst/>
            <a:gdLst/>
            <a:ahLst/>
            <a:cxnLst/>
            <a:rect l="l" t="t" r="r" b="b"/>
            <a:pathLst>
              <a:path w="2188845" h="1713864">
                <a:moveTo>
                  <a:pt x="0" y="1713509"/>
                </a:moveTo>
                <a:lnTo>
                  <a:pt x="2188578" y="1713509"/>
                </a:lnTo>
                <a:lnTo>
                  <a:pt x="2188578" y="0"/>
                </a:lnTo>
                <a:lnTo>
                  <a:pt x="0" y="0"/>
                </a:lnTo>
                <a:lnTo>
                  <a:pt x="0" y="1713509"/>
                </a:lnTo>
                <a:close/>
              </a:path>
            </a:pathLst>
          </a:custGeom>
          <a:ln w="3175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6131885" y="4080619"/>
            <a:ext cx="1984605" cy="1553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6131885" y="4080607"/>
            <a:ext cx="1984847" cy="1554134"/>
          </a:xfrm>
          <a:custGeom>
            <a:avLst/>
            <a:gdLst/>
            <a:ahLst/>
            <a:cxnLst/>
            <a:rect l="l" t="t" r="r" b="b"/>
            <a:pathLst>
              <a:path w="2188845" h="1713864">
                <a:moveTo>
                  <a:pt x="0" y="1713509"/>
                </a:moveTo>
                <a:lnTo>
                  <a:pt x="2188578" y="1713509"/>
                </a:lnTo>
                <a:lnTo>
                  <a:pt x="2188578" y="0"/>
                </a:lnTo>
                <a:lnTo>
                  <a:pt x="0" y="0"/>
                </a:lnTo>
                <a:lnTo>
                  <a:pt x="0" y="1713509"/>
                </a:lnTo>
                <a:close/>
              </a:path>
            </a:pathLst>
          </a:custGeom>
          <a:ln w="3175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8195284" y="4080619"/>
            <a:ext cx="1984605" cy="1553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8195285" y="4080607"/>
            <a:ext cx="1984847" cy="1554134"/>
          </a:xfrm>
          <a:custGeom>
            <a:avLst/>
            <a:gdLst/>
            <a:ahLst/>
            <a:cxnLst/>
            <a:rect l="l" t="t" r="r" b="b"/>
            <a:pathLst>
              <a:path w="2188845" h="1713864">
                <a:moveTo>
                  <a:pt x="0" y="1713509"/>
                </a:moveTo>
                <a:lnTo>
                  <a:pt x="2188578" y="1713509"/>
                </a:lnTo>
                <a:lnTo>
                  <a:pt x="2188578" y="0"/>
                </a:lnTo>
                <a:lnTo>
                  <a:pt x="0" y="0"/>
                </a:lnTo>
                <a:lnTo>
                  <a:pt x="0" y="1713509"/>
                </a:lnTo>
                <a:close/>
              </a:path>
            </a:pathLst>
          </a:custGeom>
          <a:ln w="3175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8193845" y="2241592"/>
            <a:ext cx="1984605" cy="155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8193845" y="2392871"/>
            <a:ext cx="1984605" cy="13381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2012283" y="4237311"/>
            <a:ext cx="1984600" cy="1331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2858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316213"/>
            <a:ext cx="828357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쉽게 </a:t>
            </a:r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따라하기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: </a:t>
            </a: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그리드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API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1052274" y="389825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24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31" name="object 7"/>
          <p:cNvSpPr/>
          <p:nvPr/>
        </p:nvSpPr>
        <p:spPr>
          <a:xfrm>
            <a:off x="1431133" y="1011378"/>
            <a:ext cx="9540240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/>
          <p:cNvSpPr/>
          <p:nvPr/>
        </p:nvSpPr>
        <p:spPr>
          <a:xfrm>
            <a:off x="4108632" y="1014553"/>
            <a:ext cx="4185285" cy="324485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/>
          <p:cNvSpPr txBox="1"/>
          <p:nvPr/>
        </p:nvSpPr>
        <p:spPr>
          <a:xfrm>
            <a:off x="5508942" y="1053694"/>
            <a:ext cx="17760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400" b="1" spc="-125" dirty="0">
                <a:solidFill>
                  <a:srgbClr val="FFFFFF"/>
                </a:solidFill>
                <a:latin typeface="Malgun Gothic"/>
                <a:cs typeface="Malgun Gothic"/>
              </a:rPr>
              <a:t>손쉬운 </a:t>
            </a:r>
            <a:r>
              <a:rPr lang="ko-KR" altLang="en-US" sz="1400" b="1" spc="-125" dirty="0" smtClean="0">
                <a:solidFill>
                  <a:srgbClr val="FFFFFF"/>
                </a:solidFill>
                <a:latin typeface="Malgun Gothic"/>
                <a:cs typeface="Malgun Gothic"/>
              </a:rPr>
              <a:t>개발 </a:t>
            </a:r>
            <a:r>
              <a:rPr lang="ko-KR" altLang="en-US" sz="1400" b="1" spc="-125" dirty="0">
                <a:solidFill>
                  <a:srgbClr val="FFFFFF"/>
                </a:solidFill>
                <a:latin typeface="Malgun Gothic"/>
                <a:cs typeface="Malgun Gothic"/>
              </a:rPr>
              <a:t>지원</a:t>
            </a:r>
            <a:endParaRPr sz="1400" dirty="0">
              <a:latin typeface="Malgun Gothic"/>
              <a:cs typeface="Malgun Gothic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32" y="1460322"/>
            <a:ext cx="7911045" cy="5222158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8823392" y="1597801"/>
            <a:ext cx="2228882" cy="852169"/>
            <a:chOff x="8736330" y="4396651"/>
            <a:chExt cx="2477770" cy="852169"/>
          </a:xfrm>
        </p:grpSpPr>
        <p:sp>
          <p:nvSpPr>
            <p:cNvPr id="36" name="object 14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588860" y="429907"/>
                  </a:moveTo>
                  <a:lnTo>
                    <a:pt x="443204" y="429907"/>
                  </a:lnTo>
                  <a:lnTo>
                    <a:pt x="350405" y="803059"/>
                  </a:lnTo>
                  <a:lnTo>
                    <a:pt x="347465" y="817931"/>
                  </a:lnTo>
                  <a:lnTo>
                    <a:pt x="345317" y="843632"/>
                  </a:lnTo>
                  <a:lnTo>
                    <a:pt x="353968" y="851783"/>
                  </a:lnTo>
                  <a:lnTo>
                    <a:pt x="383425" y="814006"/>
                  </a:lnTo>
                  <a:lnTo>
                    <a:pt x="588860" y="429907"/>
                  </a:lnTo>
                  <a:close/>
                </a:path>
                <a:path w="2477770" h="852170">
                  <a:moveTo>
                    <a:pt x="23695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2369553" y="429907"/>
                  </a:lnTo>
                  <a:lnTo>
                    <a:pt x="2431991" y="428220"/>
                  </a:lnTo>
                  <a:lnTo>
                    <a:pt x="2464054" y="416407"/>
                  </a:lnTo>
                  <a:lnTo>
                    <a:pt x="2475866" y="384344"/>
                  </a:lnTo>
                  <a:lnTo>
                    <a:pt x="2477554" y="321906"/>
                  </a:lnTo>
                  <a:lnTo>
                    <a:pt x="2477554" y="108000"/>
                  </a:lnTo>
                  <a:lnTo>
                    <a:pt x="2475866" y="45562"/>
                  </a:lnTo>
                  <a:lnTo>
                    <a:pt x="2464054" y="13500"/>
                  </a:lnTo>
                  <a:lnTo>
                    <a:pt x="2431991" y="1687"/>
                  </a:lnTo>
                  <a:lnTo>
                    <a:pt x="2369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5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0" y="321906"/>
                  </a:moveTo>
                  <a:lnTo>
                    <a:pt x="0" y="108000"/>
                  </a:lnTo>
                  <a:lnTo>
                    <a:pt x="1687" y="45562"/>
                  </a:lnTo>
                  <a:lnTo>
                    <a:pt x="13500" y="13500"/>
                  </a:lnTo>
                  <a:lnTo>
                    <a:pt x="45562" y="1687"/>
                  </a:lnTo>
                  <a:lnTo>
                    <a:pt x="108000" y="0"/>
                  </a:lnTo>
                  <a:lnTo>
                    <a:pt x="2369553" y="0"/>
                  </a:lnTo>
                  <a:lnTo>
                    <a:pt x="2431991" y="1687"/>
                  </a:lnTo>
                  <a:lnTo>
                    <a:pt x="2464054" y="13500"/>
                  </a:lnTo>
                  <a:lnTo>
                    <a:pt x="2475866" y="45562"/>
                  </a:lnTo>
                  <a:lnTo>
                    <a:pt x="2477554" y="108000"/>
                  </a:lnTo>
                  <a:lnTo>
                    <a:pt x="2477554" y="321906"/>
                  </a:lnTo>
                  <a:lnTo>
                    <a:pt x="2475866" y="384344"/>
                  </a:lnTo>
                  <a:lnTo>
                    <a:pt x="2464054" y="416407"/>
                  </a:lnTo>
                  <a:lnTo>
                    <a:pt x="2431991" y="428220"/>
                  </a:lnTo>
                  <a:lnTo>
                    <a:pt x="2369553" y="429907"/>
                  </a:lnTo>
                  <a:lnTo>
                    <a:pt x="588860" y="429907"/>
                  </a:lnTo>
                  <a:lnTo>
                    <a:pt x="383425" y="814006"/>
                  </a:lnTo>
                  <a:lnTo>
                    <a:pt x="353968" y="851783"/>
                  </a:lnTo>
                  <a:lnTo>
                    <a:pt x="345317" y="843632"/>
                  </a:lnTo>
                  <a:lnTo>
                    <a:pt x="347465" y="817931"/>
                  </a:lnTo>
                  <a:lnTo>
                    <a:pt x="350405" y="803059"/>
                  </a:lnTo>
                  <a:lnTo>
                    <a:pt x="443204" y="429907"/>
                  </a:lnTo>
                  <a:lnTo>
                    <a:pt x="108000" y="429907"/>
                  </a:lnTo>
                  <a:lnTo>
                    <a:pt x="45562" y="428220"/>
                  </a:lnTo>
                  <a:lnTo>
                    <a:pt x="13500" y="416407"/>
                  </a:lnTo>
                  <a:lnTo>
                    <a:pt x="1687" y="384344"/>
                  </a:lnTo>
                  <a:lnTo>
                    <a:pt x="0" y="321906"/>
                  </a:lnTo>
                  <a:close/>
                </a:path>
              </a:pathLst>
            </a:custGeom>
            <a:ln w="38100">
              <a:solidFill>
                <a:srgbClr val="00A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7"/>
            <p:cNvSpPr txBox="1"/>
            <p:nvPr/>
          </p:nvSpPr>
          <p:spPr>
            <a:xfrm>
              <a:off x="9694545" y="4519349"/>
              <a:ext cx="1519555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300" b="1" spc="-65" dirty="0">
                  <a:solidFill>
                    <a:srgbClr val="00A8E3"/>
                  </a:solidFill>
                  <a:latin typeface="Malgun Gothic"/>
                  <a:cs typeface="Malgun Gothic"/>
                </a:rPr>
                <a:t>쉽게 </a:t>
              </a:r>
              <a:r>
                <a:rPr lang="ko-KR" altLang="en-US" sz="1300" b="1" spc="-65" dirty="0" err="1">
                  <a:solidFill>
                    <a:srgbClr val="00A8E3"/>
                  </a:solidFill>
                  <a:latin typeface="Malgun Gothic"/>
                  <a:cs typeface="Malgun Gothic"/>
                </a:rPr>
                <a:t>따라하기</a:t>
              </a:r>
              <a:endParaRPr sz="1300" dirty="0">
                <a:latin typeface="Malgun Gothic"/>
                <a:cs typeface="Malgun Gothic"/>
              </a:endParaRPr>
            </a:p>
          </p:txBody>
        </p:sp>
        <p:sp>
          <p:nvSpPr>
            <p:cNvPr id="39" name="object 21"/>
            <p:cNvSpPr/>
            <p:nvPr/>
          </p:nvSpPr>
          <p:spPr>
            <a:xfrm>
              <a:off x="9264332" y="4544440"/>
              <a:ext cx="303530" cy="128905"/>
            </a:xfrm>
            <a:custGeom>
              <a:avLst/>
              <a:gdLst/>
              <a:ahLst/>
              <a:cxnLst/>
              <a:rect l="l" t="t" r="r" b="b"/>
              <a:pathLst>
                <a:path w="303529" h="128904">
                  <a:moveTo>
                    <a:pt x="56857" y="5765"/>
                  </a:moveTo>
                  <a:lnTo>
                    <a:pt x="35945" y="9119"/>
                  </a:lnTo>
                  <a:lnTo>
                    <a:pt x="17737" y="19859"/>
                  </a:lnTo>
                  <a:lnTo>
                    <a:pt x="4874" y="39005"/>
                  </a:lnTo>
                  <a:lnTo>
                    <a:pt x="0" y="67576"/>
                  </a:lnTo>
                  <a:lnTo>
                    <a:pt x="4231" y="94693"/>
                  </a:lnTo>
                  <a:lnTo>
                    <a:pt x="15925" y="113698"/>
                  </a:lnTo>
                  <a:lnTo>
                    <a:pt x="33582" y="124885"/>
                  </a:lnTo>
                  <a:lnTo>
                    <a:pt x="55702" y="128549"/>
                  </a:lnTo>
                  <a:lnTo>
                    <a:pt x="67454" y="127818"/>
                  </a:lnTo>
                  <a:lnTo>
                    <a:pt x="78635" y="125915"/>
                  </a:lnTo>
                  <a:lnTo>
                    <a:pt x="88363" y="123271"/>
                  </a:lnTo>
                  <a:lnTo>
                    <a:pt x="95757" y="120319"/>
                  </a:lnTo>
                  <a:lnTo>
                    <a:pt x="95757" y="111582"/>
                  </a:lnTo>
                  <a:lnTo>
                    <a:pt x="57518" y="111582"/>
                  </a:lnTo>
                  <a:lnTo>
                    <a:pt x="41986" y="108354"/>
                  </a:lnTo>
                  <a:lnTo>
                    <a:pt x="30797" y="99239"/>
                  </a:lnTo>
                  <a:lnTo>
                    <a:pt x="24028" y="85087"/>
                  </a:lnTo>
                  <a:lnTo>
                    <a:pt x="21755" y="66751"/>
                  </a:lnTo>
                  <a:lnTo>
                    <a:pt x="24451" y="49521"/>
                  </a:lnTo>
                  <a:lnTo>
                    <a:pt x="31953" y="35723"/>
                  </a:lnTo>
                  <a:lnTo>
                    <a:pt x="43379" y="26562"/>
                  </a:lnTo>
                  <a:lnTo>
                    <a:pt x="57848" y="23241"/>
                  </a:lnTo>
                  <a:lnTo>
                    <a:pt x="87854" y="23241"/>
                  </a:lnTo>
                  <a:lnTo>
                    <a:pt x="90817" y="13182"/>
                  </a:lnTo>
                  <a:lnTo>
                    <a:pt x="84305" y="10078"/>
                  </a:lnTo>
                  <a:lnTo>
                    <a:pt x="76433" y="7745"/>
                  </a:lnTo>
                  <a:lnTo>
                    <a:pt x="67262" y="6276"/>
                  </a:lnTo>
                  <a:lnTo>
                    <a:pt x="56857" y="5765"/>
                  </a:lnTo>
                  <a:close/>
                </a:path>
                <a:path w="303529" h="128904">
                  <a:moveTo>
                    <a:pt x="95757" y="65760"/>
                  </a:moveTo>
                  <a:lnTo>
                    <a:pt x="52412" y="65760"/>
                  </a:lnTo>
                  <a:lnTo>
                    <a:pt x="52412" y="81915"/>
                  </a:lnTo>
                  <a:lnTo>
                    <a:pt x="75323" y="81915"/>
                  </a:lnTo>
                  <a:lnTo>
                    <a:pt x="75323" y="108610"/>
                  </a:lnTo>
                  <a:lnTo>
                    <a:pt x="71526" y="110261"/>
                  </a:lnTo>
                  <a:lnTo>
                    <a:pt x="63118" y="111582"/>
                  </a:lnTo>
                  <a:lnTo>
                    <a:pt x="95757" y="111582"/>
                  </a:lnTo>
                  <a:lnTo>
                    <a:pt x="95757" y="65760"/>
                  </a:lnTo>
                  <a:close/>
                </a:path>
                <a:path w="303529" h="128904">
                  <a:moveTo>
                    <a:pt x="87854" y="23241"/>
                  </a:moveTo>
                  <a:lnTo>
                    <a:pt x="57848" y="23241"/>
                  </a:lnTo>
                  <a:lnTo>
                    <a:pt x="66239" y="23832"/>
                  </a:lnTo>
                  <a:lnTo>
                    <a:pt x="73652" y="25380"/>
                  </a:lnTo>
                  <a:lnTo>
                    <a:pt x="80167" y="27548"/>
                  </a:lnTo>
                  <a:lnTo>
                    <a:pt x="85864" y="29997"/>
                  </a:lnTo>
                  <a:lnTo>
                    <a:pt x="87854" y="23241"/>
                  </a:lnTo>
                  <a:close/>
                </a:path>
                <a:path w="303529" h="128904">
                  <a:moveTo>
                    <a:pt x="135635" y="37744"/>
                  </a:moveTo>
                  <a:lnTo>
                    <a:pt x="116027" y="37744"/>
                  </a:lnTo>
                  <a:lnTo>
                    <a:pt x="116027" y="126415"/>
                  </a:lnTo>
                  <a:lnTo>
                    <a:pt x="135801" y="126415"/>
                  </a:lnTo>
                  <a:lnTo>
                    <a:pt x="135801" y="61315"/>
                  </a:lnTo>
                  <a:lnTo>
                    <a:pt x="143052" y="56527"/>
                  </a:lnTo>
                  <a:lnTo>
                    <a:pt x="150139" y="54229"/>
                  </a:lnTo>
                  <a:lnTo>
                    <a:pt x="169348" y="54229"/>
                  </a:lnTo>
                  <a:lnTo>
                    <a:pt x="171164" y="48615"/>
                  </a:lnTo>
                  <a:lnTo>
                    <a:pt x="135635" y="48615"/>
                  </a:lnTo>
                  <a:lnTo>
                    <a:pt x="135635" y="37744"/>
                  </a:lnTo>
                  <a:close/>
                </a:path>
                <a:path w="303529" h="128904">
                  <a:moveTo>
                    <a:pt x="169348" y="54229"/>
                  </a:moveTo>
                  <a:lnTo>
                    <a:pt x="150139" y="54229"/>
                  </a:lnTo>
                  <a:lnTo>
                    <a:pt x="162344" y="54876"/>
                  </a:lnTo>
                  <a:lnTo>
                    <a:pt x="166128" y="55372"/>
                  </a:lnTo>
                  <a:lnTo>
                    <a:pt x="168605" y="56527"/>
                  </a:lnTo>
                  <a:lnTo>
                    <a:pt x="169348" y="54229"/>
                  </a:lnTo>
                  <a:close/>
                </a:path>
                <a:path w="303529" h="128904">
                  <a:moveTo>
                    <a:pt x="165963" y="36918"/>
                  </a:moveTo>
                  <a:lnTo>
                    <a:pt x="135966" y="48615"/>
                  </a:lnTo>
                  <a:lnTo>
                    <a:pt x="171164" y="48615"/>
                  </a:lnTo>
                  <a:lnTo>
                    <a:pt x="174040" y="39725"/>
                  </a:lnTo>
                  <a:lnTo>
                    <a:pt x="171411" y="37909"/>
                  </a:lnTo>
                  <a:lnTo>
                    <a:pt x="165963" y="36918"/>
                  </a:lnTo>
                  <a:close/>
                </a:path>
                <a:path w="303529" h="128904">
                  <a:moveTo>
                    <a:pt x="205193" y="4610"/>
                  </a:moveTo>
                  <a:lnTo>
                    <a:pt x="184594" y="4610"/>
                  </a:lnTo>
                  <a:lnTo>
                    <a:pt x="184594" y="22910"/>
                  </a:lnTo>
                  <a:lnTo>
                    <a:pt x="205193" y="22910"/>
                  </a:lnTo>
                  <a:lnTo>
                    <a:pt x="205193" y="4610"/>
                  </a:lnTo>
                  <a:close/>
                </a:path>
                <a:path w="303529" h="128904">
                  <a:moveTo>
                    <a:pt x="205028" y="37744"/>
                  </a:moveTo>
                  <a:lnTo>
                    <a:pt x="184759" y="37744"/>
                  </a:lnTo>
                  <a:lnTo>
                    <a:pt x="184759" y="126415"/>
                  </a:lnTo>
                  <a:lnTo>
                    <a:pt x="205028" y="126415"/>
                  </a:lnTo>
                  <a:lnTo>
                    <a:pt x="205028" y="37744"/>
                  </a:lnTo>
                  <a:close/>
                </a:path>
                <a:path w="303529" h="128904">
                  <a:moveTo>
                    <a:pt x="272275" y="37579"/>
                  </a:moveTo>
                  <a:lnTo>
                    <a:pt x="262381" y="37579"/>
                  </a:lnTo>
                  <a:lnTo>
                    <a:pt x="248041" y="40035"/>
                  </a:lnTo>
                  <a:lnTo>
                    <a:pt x="235413" y="47961"/>
                  </a:lnTo>
                  <a:lnTo>
                    <a:pt x="226338" y="62193"/>
                  </a:lnTo>
                  <a:lnTo>
                    <a:pt x="222656" y="83566"/>
                  </a:lnTo>
                  <a:lnTo>
                    <a:pt x="226108" y="104580"/>
                  </a:lnTo>
                  <a:lnTo>
                    <a:pt x="234938" y="118195"/>
                  </a:lnTo>
                  <a:lnTo>
                    <a:pt x="246857" y="125539"/>
                  </a:lnTo>
                  <a:lnTo>
                    <a:pt x="259575" y="127736"/>
                  </a:lnTo>
                  <a:lnTo>
                    <a:pt x="267309" y="127115"/>
                  </a:lnTo>
                  <a:lnTo>
                    <a:pt x="274208" y="125364"/>
                  </a:lnTo>
                  <a:lnTo>
                    <a:pt x="279931" y="122657"/>
                  </a:lnTo>
                  <a:lnTo>
                    <a:pt x="284137" y="119164"/>
                  </a:lnTo>
                  <a:lnTo>
                    <a:pt x="303085" y="119164"/>
                  </a:lnTo>
                  <a:lnTo>
                    <a:pt x="303085" y="112077"/>
                  </a:lnTo>
                  <a:lnTo>
                    <a:pt x="264858" y="112077"/>
                  </a:lnTo>
                  <a:lnTo>
                    <a:pt x="256196" y="110684"/>
                  </a:lnTo>
                  <a:lnTo>
                    <a:pt x="249362" y="105876"/>
                  </a:lnTo>
                  <a:lnTo>
                    <a:pt x="244879" y="96711"/>
                  </a:lnTo>
                  <a:lnTo>
                    <a:pt x="243268" y="82245"/>
                  </a:lnTo>
                  <a:lnTo>
                    <a:pt x="245008" y="67977"/>
                  </a:lnTo>
                  <a:lnTo>
                    <a:pt x="249775" y="59088"/>
                  </a:lnTo>
                  <a:lnTo>
                    <a:pt x="256893" y="54525"/>
                  </a:lnTo>
                  <a:lnTo>
                    <a:pt x="265683" y="53238"/>
                  </a:lnTo>
                  <a:lnTo>
                    <a:pt x="303085" y="53238"/>
                  </a:lnTo>
                  <a:lnTo>
                    <a:pt x="303085" y="42024"/>
                  </a:lnTo>
                  <a:lnTo>
                    <a:pt x="283146" y="42024"/>
                  </a:lnTo>
                  <a:lnTo>
                    <a:pt x="279361" y="39560"/>
                  </a:lnTo>
                  <a:lnTo>
                    <a:pt x="272275" y="37579"/>
                  </a:lnTo>
                  <a:close/>
                </a:path>
                <a:path w="303529" h="128904">
                  <a:moveTo>
                    <a:pt x="303085" y="119164"/>
                  </a:moveTo>
                  <a:lnTo>
                    <a:pt x="284302" y="119164"/>
                  </a:lnTo>
                  <a:lnTo>
                    <a:pt x="285953" y="126415"/>
                  </a:lnTo>
                  <a:lnTo>
                    <a:pt x="303085" y="126415"/>
                  </a:lnTo>
                  <a:lnTo>
                    <a:pt x="303085" y="119164"/>
                  </a:lnTo>
                  <a:close/>
                </a:path>
                <a:path w="303529" h="128904">
                  <a:moveTo>
                    <a:pt x="303085" y="53238"/>
                  </a:moveTo>
                  <a:lnTo>
                    <a:pt x="272935" y="53238"/>
                  </a:lnTo>
                  <a:lnTo>
                    <a:pt x="279857" y="54711"/>
                  </a:lnTo>
                  <a:lnTo>
                    <a:pt x="283146" y="57518"/>
                  </a:lnTo>
                  <a:lnTo>
                    <a:pt x="283086" y="105876"/>
                  </a:lnTo>
                  <a:lnTo>
                    <a:pt x="280022" y="108940"/>
                  </a:lnTo>
                  <a:lnTo>
                    <a:pt x="272275" y="112077"/>
                  </a:lnTo>
                  <a:lnTo>
                    <a:pt x="303085" y="112077"/>
                  </a:lnTo>
                  <a:lnTo>
                    <a:pt x="303085" y="53238"/>
                  </a:lnTo>
                  <a:close/>
                </a:path>
                <a:path w="303529" h="128904">
                  <a:moveTo>
                    <a:pt x="303085" y="0"/>
                  </a:moveTo>
                  <a:lnTo>
                    <a:pt x="283146" y="0"/>
                  </a:lnTo>
                  <a:lnTo>
                    <a:pt x="283146" y="42024"/>
                  </a:lnTo>
                  <a:lnTo>
                    <a:pt x="303085" y="42024"/>
                  </a:lnTo>
                  <a:lnTo>
                    <a:pt x="30308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/>
            <p:cNvSpPr/>
            <p:nvPr/>
          </p:nvSpPr>
          <p:spPr>
            <a:xfrm>
              <a:off x="9059964" y="4550219"/>
              <a:ext cx="188595" cy="123189"/>
            </a:xfrm>
            <a:custGeom>
              <a:avLst/>
              <a:gdLst/>
              <a:ahLst/>
              <a:cxnLst/>
              <a:rect l="l" t="t" r="r" b="b"/>
              <a:pathLst>
                <a:path w="188595" h="123189">
                  <a:moveTo>
                    <a:pt x="4622" y="97726"/>
                  </a:moveTo>
                  <a:lnTo>
                    <a:pt x="39230" y="122783"/>
                  </a:lnTo>
                  <a:lnTo>
                    <a:pt x="58222" y="120218"/>
                  </a:lnTo>
                  <a:lnTo>
                    <a:pt x="71883" y="112895"/>
                  </a:lnTo>
                  <a:lnTo>
                    <a:pt x="77197" y="105473"/>
                  </a:lnTo>
                  <a:lnTo>
                    <a:pt x="37579" y="105473"/>
                  </a:lnTo>
                  <a:lnTo>
                    <a:pt x="28561" y="104913"/>
                  </a:lnTo>
                  <a:lnTo>
                    <a:pt x="19681" y="103333"/>
                  </a:lnTo>
                  <a:lnTo>
                    <a:pt x="11452" y="100860"/>
                  </a:lnTo>
                  <a:lnTo>
                    <a:pt x="4622" y="97726"/>
                  </a:lnTo>
                  <a:close/>
                </a:path>
                <a:path w="188595" h="123189">
                  <a:moveTo>
                    <a:pt x="43027" y="0"/>
                  </a:moveTo>
                  <a:lnTo>
                    <a:pt x="25155" y="2471"/>
                  </a:lnTo>
                  <a:lnTo>
                    <a:pt x="12199" y="9393"/>
                  </a:lnTo>
                  <a:lnTo>
                    <a:pt x="4313" y="20022"/>
                  </a:lnTo>
                  <a:lnTo>
                    <a:pt x="1651" y="33616"/>
                  </a:lnTo>
                  <a:lnTo>
                    <a:pt x="3717" y="46916"/>
                  </a:lnTo>
                  <a:lnTo>
                    <a:pt x="9523" y="56710"/>
                  </a:lnTo>
                  <a:lnTo>
                    <a:pt x="18479" y="63443"/>
                  </a:lnTo>
                  <a:lnTo>
                    <a:pt x="29997" y="67563"/>
                  </a:lnTo>
                  <a:lnTo>
                    <a:pt x="42697" y="70700"/>
                  </a:lnTo>
                  <a:lnTo>
                    <a:pt x="51167" y="73458"/>
                  </a:lnTo>
                  <a:lnTo>
                    <a:pt x="56949" y="77049"/>
                  </a:lnTo>
                  <a:lnTo>
                    <a:pt x="60260" y="81875"/>
                  </a:lnTo>
                  <a:lnTo>
                    <a:pt x="61315" y="88341"/>
                  </a:lnTo>
                  <a:lnTo>
                    <a:pt x="59901" y="95465"/>
                  </a:lnTo>
                  <a:lnTo>
                    <a:pt x="55567" y="100860"/>
                  </a:lnTo>
                  <a:lnTo>
                    <a:pt x="48172" y="104278"/>
                  </a:lnTo>
                  <a:lnTo>
                    <a:pt x="37579" y="105473"/>
                  </a:lnTo>
                  <a:lnTo>
                    <a:pt x="77197" y="105473"/>
                  </a:lnTo>
                  <a:lnTo>
                    <a:pt x="80137" y="101368"/>
                  </a:lnTo>
                  <a:lnTo>
                    <a:pt x="82905" y="86194"/>
                  </a:lnTo>
                  <a:lnTo>
                    <a:pt x="80701" y="72582"/>
                  </a:lnTo>
                  <a:lnTo>
                    <a:pt x="74418" y="62833"/>
                  </a:lnTo>
                  <a:lnTo>
                    <a:pt x="64549" y="56112"/>
                  </a:lnTo>
                  <a:lnTo>
                    <a:pt x="51587" y="51587"/>
                  </a:lnTo>
                  <a:lnTo>
                    <a:pt x="39065" y="48450"/>
                  </a:lnTo>
                  <a:lnTo>
                    <a:pt x="27203" y="45313"/>
                  </a:lnTo>
                  <a:lnTo>
                    <a:pt x="22580" y="41198"/>
                  </a:lnTo>
                  <a:lnTo>
                    <a:pt x="22580" y="31965"/>
                  </a:lnTo>
                  <a:lnTo>
                    <a:pt x="24066" y="25575"/>
                  </a:lnTo>
                  <a:lnTo>
                    <a:pt x="28287" y="20988"/>
                  </a:lnTo>
                  <a:lnTo>
                    <a:pt x="34887" y="18223"/>
                  </a:lnTo>
                  <a:lnTo>
                    <a:pt x="43510" y="17297"/>
                  </a:lnTo>
                  <a:lnTo>
                    <a:pt x="74558" y="17297"/>
                  </a:lnTo>
                  <a:lnTo>
                    <a:pt x="77635" y="6756"/>
                  </a:lnTo>
                  <a:lnTo>
                    <a:pt x="71740" y="4238"/>
                  </a:lnTo>
                  <a:lnTo>
                    <a:pt x="63850" y="2078"/>
                  </a:lnTo>
                  <a:lnTo>
                    <a:pt x="54201" y="568"/>
                  </a:lnTo>
                  <a:lnTo>
                    <a:pt x="43027" y="0"/>
                  </a:lnTo>
                  <a:close/>
                </a:path>
                <a:path w="188595" h="123189">
                  <a:moveTo>
                    <a:pt x="74558" y="17297"/>
                  </a:moveTo>
                  <a:lnTo>
                    <a:pt x="43510" y="17297"/>
                  </a:lnTo>
                  <a:lnTo>
                    <a:pt x="52568" y="17769"/>
                  </a:lnTo>
                  <a:lnTo>
                    <a:pt x="60325" y="19091"/>
                  </a:lnTo>
                  <a:lnTo>
                    <a:pt x="66966" y="21122"/>
                  </a:lnTo>
                  <a:lnTo>
                    <a:pt x="72682" y="23723"/>
                  </a:lnTo>
                  <a:lnTo>
                    <a:pt x="74558" y="17297"/>
                  </a:lnTo>
                  <a:close/>
                </a:path>
                <a:path w="188595" h="123189">
                  <a:moveTo>
                    <a:pt x="144551" y="1968"/>
                  </a:moveTo>
                  <a:lnTo>
                    <a:pt x="101358" y="1968"/>
                  </a:lnTo>
                  <a:lnTo>
                    <a:pt x="101358" y="120637"/>
                  </a:lnTo>
                  <a:lnTo>
                    <a:pt x="147510" y="120637"/>
                  </a:lnTo>
                  <a:lnTo>
                    <a:pt x="165374" y="118139"/>
                  </a:lnTo>
                  <a:lnTo>
                    <a:pt x="178152" y="111161"/>
                  </a:lnTo>
                  <a:lnTo>
                    <a:pt x="182713" y="104813"/>
                  </a:lnTo>
                  <a:lnTo>
                    <a:pt x="121970" y="104813"/>
                  </a:lnTo>
                  <a:lnTo>
                    <a:pt x="121970" y="66916"/>
                  </a:lnTo>
                  <a:lnTo>
                    <a:pt x="181127" y="66916"/>
                  </a:lnTo>
                  <a:lnTo>
                    <a:pt x="173995" y="61705"/>
                  </a:lnTo>
                  <a:lnTo>
                    <a:pt x="164160" y="58508"/>
                  </a:lnTo>
                  <a:lnTo>
                    <a:pt x="164160" y="57848"/>
                  </a:lnTo>
                  <a:lnTo>
                    <a:pt x="172777" y="53660"/>
                  </a:lnTo>
                  <a:lnTo>
                    <a:pt x="174055" y="52412"/>
                  </a:lnTo>
                  <a:lnTo>
                    <a:pt x="121970" y="52412"/>
                  </a:lnTo>
                  <a:lnTo>
                    <a:pt x="121970" y="17957"/>
                  </a:lnTo>
                  <a:lnTo>
                    <a:pt x="180139" y="17957"/>
                  </a:lnTo>
                  <a:lnTo>
                    <a:pt x="174047" y="9778"/>
                  </a:lnTo>
                  <a:lnTo>
                    <a:pt x="162003" y="3965"/>
                  </a:lnTo>
                  <a:lnTo>
                    <a:pt x="144551" y="1968"/>
                  </a:lnTo>
                  <a:close/>
                </a:path>
                <a:path w="188595" h="123189">
                  <a:moveTo>
                    <a:pt x="181127" y="66916"/>
                  </a:moveTo>
                  <a:lnTo>
                    <a:pt x="143230" y="66916"/>
                  </a:lnTo>
                  <a:lnTo>
                    <a:pt x="153006" y="67948"/>
                  </a:lnTo>
                  <a:lnTo>
                    <a:pt x="160372" y="71220"/>
                  </a:lnTo>
                  <a:lnTo>
                    <a:pt x="165019" y="76994"/>
                  </a:lnTo>
                  <a:lnTo>
                    <a:pt x="166636" y="85534"/>
                  </a:lnTo>
                  <a:lnTo>
                    <a:pt x="165106" y="94108"/>
                  </a:lnTo>
                  <a:lnTo>
                    <a:pt x="160702" y="100117"/>
                  </a:lnTo>
                  <a:lnTo>
                    <a:pt x="153702" y="103654"/>
                  </a:lnTo>
                  <a:lnTo>
                    <a:pt x="144386" y="104813"/>
                  </a:lnTo>
                  <a:lnTo>
                    <a:pt x="182713" y="104813"/>
                  </a:lnTo>
                  <a:lnTo>
                    <a:pt x="185829" y="100475"/>
                  </a:lnTo>
                  <a:lnTo>
                    <a:pt x="188391" y="86855"/>
                  </a:lnTo>
                  <a:lnTo>
                    <a:pt x="186621" y="75586"/>
                  </a:lnTo>
                  <a:lnTo>
                    <a:pt x="181652" y="67300"/>
                  </a:lnTo>
                  <a:lnTo>
                    <a:pt x="181127" y="66916"/>
                  </a:lnTo>
                  <a:close/>
                </a:path>
                <a:path w="188595" h="123189">
                  <a:moveTo>
                    <a:pt x="180139" y="17957"/>
                  </a:moveTo>
                  <a:lnTo>
                    <a:pt x="141414" y="17957"/>
                  </a:lnTo>
                  <a:lnTo>
                    <a:pt x="150297" y="18826"/>
                  </a:lnTo>
                  <a:lnTo>
                    <a:pt x="156987" y="21690"/>
                  </a:lnTo>
                  <a:lnTo>
                    <a:pt x="161206" y="26932"/>
                  </a:lnTo>
                  <a:lnTo>
                    <a:pt x="162674" y="34937"/>
                  </a:lnTo>
                  <a:lnTo>
                    <a:pt x="160916" y="43299"/>
                  </a:lnTo>
                  <a:lnTo>
                    <a:pt x="156146" y="48680"/>
                  </a:lnTo>
                  <a:lnTo>
                    <a:pt x="149119" y="51559"/>
                  </a:lnTo>
                  <a:lnTo>
                    <a:pt x="140589" y="52412"/>
                  </a:lnTo>
                  <a:lnTo>
                    <a:pt x="174055" y="52412"/>
                  </a:lnTo>
                  <a:lnTo>
                    <a:pt x="178722" y="47853"/>
                  </a:lnTo>
                  <a:lnTo>
                    <a:pt x="182164" y="40532"/>
                  </a:lnTo>
                  <a:lnTo>
                    <a:pt x="183273" y="31800"/>
                  </a:lnTo>
                  <a:lnTo>
                    <a:pt x="181023" y="19145"/>
                  </a:lnTo>
                  <a:lnTo>
                    <a:pt x="180139" y="17957"/>
                  </a:lnTo>
                  <a:close/>
                </a:path>
              </a:pathLst>
            </a:custGeom>
            <a:solidFill>
              <a:srgbClr val="6162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/>
            <p:cNvSpPr/>
            <p:nvPr/>
          </p:nvSpPr>
          <p:spPr>
            <a:xfrm>
              <a:off x="8832481" y="4512376"/>
              <a:ext cx="206082" cy="198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757461" y="1597801"/>
            <a:ext cx="1762125" cy="774065"/>
            <a:chOff x="165100" y="2910204"/>
            <a:chExt cx="1762125" cy="774065"/>
          </a:xfrm>
        </p:grpSpPr>
        <p:sp>
          <p:nvSpPr>
            <p:cNvPr id="43" name="object 13"/>
            <p:cNvSpPr/>
            <p:nvPr/>
          </p:nvSpPr>
          <p:spPr>
            <a:xfrm>
              <a:off x="165100" y="2910204"/>
              <a:ext cx="1762125" cy="774065"/>
            </a:xfrm>
            <a:custGeom>
              <a:avLst/>
              <a:gdLst/>
              <a:ahLst/>
              <a:cxnLst/>
              <a:rect l="l" t="t" r="r" b="b"/>
              <a:pathLst>
                <a:path w="1762125" h="774064">
                  <a:moveTo>
                    <a:pt x="1761896" y="321906"/>
                  </a:moveTo>
                  <a:lnTo>
                    <a:pt x="1761896" y="108000"/>
                  </a:lnTo>
                  <a:lnTo>
                    <a:pt x="1760208" y="45562"/>
                  </a:lnTo>
                  <a:lnTo>
                    <a:pt x="1748396" y="13500"/>
                  </a:lnTo>
                  <a:lnTo>
                    <a:pt x="1716333" y="1687"/>
                  </a:lnTo>
                  <a:lnTo>
                    <a:pt x="1653895" y="0"/>
                  </a:ln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1173035" y="429907"/>
                  </a:lnTo>
                  <a:lnTo>
                    <a:pt x="1332674" y="734885"/>
                  </a:lnTo>
                  <a:lnTo>
                    <a:pt x="1358961" y="773536"/>
                  </a:lnTo>
                  <a:lnTo>
                    <a:pt x="1367969" y="765279"/>
                  </a:lnTo>
                  <a:lnTo>
                    <a:pt x="1367587" y="739082"/>
                  </a:lnTo>
                  <a:lnTo>
                    <a:pt x="1365707" y="723912"/>
                  </a:lnTo>
                  <a:lnTo>
                    <a:pt x="1318691" y="429907"/>
                  </a:lnTo>
                  <a:lnTo>
                    <a:pt x="1653895" y="429907"/>
                  </a:lnTo>
                  <a:lnTo>
                    <a:pt x="1716333" y="428220"/>
                  </a:lnTo>
                  <a:lnTo>
                    <a:pt x="1748396" y="416407"/>
                  </a:lnTo>
                  <a:lnTo>
                    <a:pt x="1760208" y="384344"/>
                  </a:lnTo>
                  <a:lnTo>
                    <a:pt x="1761896" y="321906"/>
                  </a:lnTo>
                  <a:close/>
                </a:path>
              </a:pathLst>
            </a:custGeom>
            <a:ln w="38100">
              <a:solidFill>
                <a:srgbClr val="314D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6"/>
            <p:cNvSpPr txBox="1"/>
            <p:nvPr/>
          </p:nvSpPr>
          <p:spPr>
            <a:xfrm>
              <a:off x="317500" y="3005594"/>
              <a:ext cx="1518907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300" b="1" spc="-110" dirty="0">
                  <a:solidFill>
                    <a:srgbClr val="314D6C"/>
                  </a:solidFill>
                  <a:latin typeface="Malgun Gothic"/>
                  <a:cs typeface="Malgun Gothic"/>
                </a:rPr>
                <a:t>상세한 </a:t>
              </a:r>
              <a:r>
                <a:rPr lang="en-US" altLang="ko-KR" sz="1300" b="1" spc="-110" dirty="0">
                  <a:solidFill>
                    <a:srgbClr val="314D6C"/>
                  </a:solidFill>
                  <a:latin typeface="Malgun Gothic"/>
                  <a:cs typeface="Malgun Gothic"/>
                </a:rPr>
                <a:t>API  </a:t>
              </a:r>
              <a:r>
                <a:rPr lang="ko-KR" altLang="en-US" sz="1300" b="1" spc="-110" dirty="0">
                  <a:solidFill>
                    <a:srgbClr val="314D6C"/>
                  </a:solidFill>
                  <a:latin typeface="Malgun Gothic"/>
                  <a:cs typeface="Malgun Gothic"/>
                </a:rPr>
                <a:t>내역</a:t>
              </a:r>
              <a:endParaRPr sz="1300" dirty="0">
                <a:latin typeface="Malgun Gothic"/>
                <a:cs typeface="Malgun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63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297857"/>
            <a:ext cx="828357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그리드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Designer (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자동 </a:t>
            </a:r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생성기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)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1070521" y="385616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25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769924" y="1338332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8"/>
          <p:cNvSpPr/>
          <p:nvPr/>
        </p:nvSpPr>
        <p:spPr>
          <a:xfrm>
            <a:off x="4197883" y="1341212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9"/>
          <p:cNvSpPr txBox="1"/>
          <p:nvPr/>
        </p:nvSpPr>
        <p:spPr>
          <a:xfrm>
            <a:off x="5562031" y="1380915"/>
            <a:ext cx="2041036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손쉬운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개발 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지원</a:t>
            </a:r>
            <a:endParaRPr sz="1270" dirty="0">
              <a:latin typeface="Malgun Gothic"/>
              <a:cs typeface="Malgun Gothic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64" y="2300960"/>
            <a:ext cx="5666055" cy="3576137"/>
          </a:xfrm>
          <a:prstGeom prst="rect">
            <a:avLst/>
          </a:prstGeom>
        </p:spPr>
      </p:pic>
      <p:sp>
        <p:nvSpPr>
          <p:cNvPr id="12" name="object 10"/>
          <p:cNvSpPr/>
          <p:nvPr/>
        </p:nvSpPr>
        <p:spPr>
          <a:xfrm>
            <a:off x="3467337" y="2154993"/>
            <a:ext cx="5950210" cy="502690"/>
          </a:xfrm>
          <a:custGeom>
            <a:avLst/>
            <a:gdLst/>
            <a:ahLst/>
            <a:cxnLst/>
            <a:rect l="l" t="t" r="r" b="b"/>
            <a:pathLst>
              <a:path w="5738495" h="554355">
                <a:moveTo>
                  <a:pt x="5738393" y="554024"/>
                </a:moveTo>
                <a:lnTo>
                  <a:pt x="5738393" y="71996"/>
                </a:lnTo>
                <a:lnTo>
                  <a:pt x="5737268" y="30373"/>
                </a:lnTo>
                <a:lnTo>
                  <a:pt x="5729393" y="8999"/>
                </a:lnTo>
                <a:lnTo>
                  <a:pt x="5708019" y="1124"/>
                </a:lnTo>
                <a:lnTo>
                  <a:pt x="5666397" y="0"/>
                </a:ln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54024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1"/>
          <p:cNvSpPr/>
          <p:nvPr/>
        </p:nvSpPr>
        <p:spPr>
          <a:xfrm>
            <a:off x="3493576" y="5552044"/>
            <a:ext cx="5950210" cy="502690"/>
          </a:xfrm>
          <a:custGeom>
            <a:avLst/>
            <a:gdLst/>
            <a:ahLst/>
            <a:cxnLst/>
            <a:rect l="l" t="t" r="r" b="b"/>
            <a:pathLst>
              <a:path w="5738495" h="554354">
                <a:moveTo>
                  <a:pt x="0" y="0"/>
                </a:moveTo>
                <a:lnTo>
                  <a:pt x="0" y="482015"/>
                </a:lnTo>
                <a:lnTo>
                  <a:pt x="1124" y="523646"/>
                </a:lnTo>
                <a:lnTo>
                  <a:pt x="8999" y="545023"/>
                </a:lnTo>
                <a:lnTo>
                  <a:pt x="30373" y="552899"/>
                </a:lnTo>
                <a:lnTo>
                  <a:pt x="71996" y="554024"/>
                </a:lnTo>
                <a:lnTo>
                  <a:pt x="5666397" y="554024"/>
                </a:lnTo>
                <a:lnTo>
                  <a:pt x="5708019" y="552899"/>
                </a:lnTo>
                <a:lnTo>
                  <a:pt x="5729393" y="545023"/>
                </a:lnTo>
                <a:lnTo>
                  <a:pt x="5737268" y="523646"/>
                </a:lnTo>
                <a:lnTo>
                  <a:pt x="5738393" y="482015"/>
                </a:lnTo>
                <a:lnTo>
                  <a:pt x="5738393" y="0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4" name="그룹 13"/>
          <p:cNvGrpSpPr/>
          <p:nvPr/>
        </p:nvGrpSpPr>
        <p:grpSpPr>
          <a:xfrm>
            <a:off x="8736184" y="1757976"/>
            <a:ext cx="2127595" cy="772748"/>
            <a:chOff x="8736330" y="4396651"/>
            <a:chExt cx="2608260" cy="852169"/>
          </a:xfrm>
        </p:grpSpPr>
        <p:sp>
          <p:nvSpPr>
            <p:cNvPr id="15" name="object 14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588860" y="429907"/>
                  </a:moveTo>
                  <a:lnTo>
                    <a:pt x="443204" y="429907"/>
                  </a:lnTo>
                  <a:lnTo>
                    <a:pt x="350405" y="803059"/>
                  </a:lnTo>
                  <a:lnTo>
                    <a:pt x="347465" y="817931"/>
                  </a:lnTo>
                  <a:lnTo>
                    <a:pt x="345317" y="843632"/>
                  </a:lnTo>
                  <a:lnTo>
                    <a:pt x="353968" y="851783"/>
                  </a:lnTo>
                  <a:lnTo>
                    <a:pt x="383425" y="814006"/>
                  </a:lnTo>
                  <a:lnTo>
                    <a:pt x="588860" y="429907"/>
                  </a:lnTo>
                  <a:close/>
                </a:path>
                <a:path w="2477770" h="852170">
                  <a:moveTo>
                    <a:pt x="2369553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2369553" y="429907"/>
                  </a:lnTo>
                  <a:lnTo>
                    <a:pt x="2431991" y="428220"/>
                  </a:lnTo>
                  <a:lnTo>
                    <a:pt x="2464054" y="416407"/>
                  </a:lnTo>
                  <a:lnTo>
                    <a:pt x="2475866" y="384344"/>
                  </a:lnTo>
                  <a:lnTo>
                    <a:pt x="2477554" y="321906"/>
                  </a:lnTo>
                  <a:lnTo>
                    <a:pt x="2477554" y="108000"/>
                  </a:lnTo>
                  <a:lnTo>
                    <a:pt x="2475866" y="45562"/>
                  </a:lnTo>
                  <a:lnTo>
                    <a:pt x="2464054" y="13500"/>
                  </a:lnTo>
                  <a:lnTo>
                    <a:pt x="2431991" y="1687"/>
                  </a:lnTo>
                  <a:lnTo>
                    <a:pt x="2369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5"/>
            <p:cNvSpPr/>
            <p:nvPr/>
          </p:nvSpPr>
          <p:spPr>
            <a:xfrm>
              <a:off x="8736330" y="4396651"/>
              <a:ext cx="2477770" cy="852169"/>
            </a:xfrm>
            <a:custGeom>
              <a:avLst/>
              <a:gdLst/>
              <a:ahLst/>
              <a:cxnLst/>
              <a:rect l="l" t="t" r="r" b="b"/>
              <a:pathLst>
                <a:path w="2477770" h="852170">
                  <a:moveTo>
                    <a:pt x="0" y="321906"/>
                  </a:moveTo>
                  <a:lnTo>
                    <a:pt x="0" y="108000"/>
                  </a:lnTo>
                  <a:lnTo>
                    <a:pt x="1687" y="45562"/>
                  </a:lnTo>
                  <a:lnTo>
                    <a:pt x="13500" y="13500"/>
                  </a:lnTo>
                  <a:lnTo>
                    <a:pt x="45562" y="1687"/>
                  </a:lnTo>
                  <a:lnTo>
                    <a:pt x="108000" y="0"/>
                  </a:lnTo>
                  <a:lnTo>
                    <a:pt x="2369553" y="0"/>
                  </a:lnTo>
                  <a:lnTo>
                    <a:pt x="2431991" y="1687"/>
                  </a:lnTo>
                  <a:lnTo>
                    <a:pt x="2464054" y="13500"/>
                  </a:lnTo>
                  <a:lnTo>
                    <a:pt x="2475866" y="45562"/>
                  </a:lnTo>
                  <a:lnTo>
                    <a:pt x="2477554" y="108000"/>
                  </a:lnTo>
                  <a:lnTo>
                    <a:pt x="2477554" y="321906"/>
                  </a:lnTo>
                  <a:lnTo>
                    <a:pt x="2475866" y="384344"/>
                  </a:lnTo>
                  <a:lnTo>
                    <a:pt x="2464054" y="416407"/>
                  </a:lnTo>
                  <a:lnTo>
                    <a:pt x="2431991" y="428220"/>
                  </a:lnTo>
                  <a:lnTo>
                    <a:pt x="2369553" y="429907"/>
                  </a:lnTo>
                  <a:lnTo>
                    <a:pt x="588860" y="429907"/>
                  </a:lnTo>
                  <a:lnTo>
                    <a:pt x="383425" y="814006"/>
                  </a:lnTo>
                  <a:lnTo>
                    <a:pt x="353968" y="851783"/>
                  </a:lnTo>
                  <a:lnTo>
                    <a:pt x="345317" y="843632"/>
                  </a:lnTo>
                  <a:lnTo>
                    <a:pt x="347465" y="817931"/>
                  </a:lnTo>
                  <a:lnTo>
                    <a:pt x="350405" y="803059"/>
                  </a:lnTo>
                  <a:lnTo>
                    <a:pt x="443204" y="429907"/>
                  </a:lnTo>
                  <a:lnTo>
                    <a:pt x="108000" y="429907"/>
                  </a:lnTo>
                  <a:lnTo>
                    <a:pt x="45562" y="428220"/>
                  </a:lnTo>
                  <a:lnTo>
                    <a:pt x="13500" y="416407"/>
                  </a:lnTo>
                  <a:lnTo>
                    <a:pt x="1687" y="384344"/>
                  </a:lnTo>
                  <a:lnTo>
                    <a:pt x="0" y="321906"/>
                  </a:lnTo>
                  <a:close/>
                </a:path>
              </a:pathLst>
            </a:custGeom>
            <a:ln w="38100">
              <a:solidFill>
                <a:srgbClr val="00A8E3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9825035" y="4496041"/>
              <a:ext cx="1519555" cy="2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ko-KR" altLang="en-US" sz="1179" b="1" spc="-59" dirty="0" err="1">
                  <a:solidFill>
                    <a:srgbClr val="00A8E3"/>
                  </a:solidFill>
                  <a:latin typeface="Malgun Gothic"/>
                  <a:cs typeface="Malgun Gothic"/>
                </a:rPr>
                <a:t>컬럼</a:t>
              </a:r>
              <a:r>
                <a:rPr lang="ko-KR" altLang="en-US" sz="1179" b="1" spc="-59" dirty="0">
                  <a:solidFill>
                    <a:srgbClr val="00A8E3"/>
                  </a:solidFill>
                  <a:latin typeface="Malgun Gothic"/>
                  <a:cs typeface="Malgun Gothic"/>
                </a:rPr>
                <a:t> 생성</a:t>
              </a:r>
              <a:endParaRPr sz="1179" dirty="0">
                <a:latin typeface="Malgun Gothic"/>
                <a:cs typeface="Malgun Gothic"/>
              </a:endParaRPr>
            </a:p>
          </p:txBody>
        </p:sp>
        <p:sp>
          <p:nvSpPr>
            <p:cNvPr id="18" name="object 21"/>
            <p:cNvSpPr/>
            <p:nvPr/>
          </p:nvSpPr>
          <p:spPr>
            <a:xfrm>
              <a:off x="9264332" y="4544440"/>
              <a:ext cx="303530" cy="128905"/>
            </a:xfrm>
            <a:custGeom>
              <a:avLst/>
              <a:gdLst/>
              <a:ahLst/>
              <a:cxnLst/>
              <a:rect l="l" t="t" r="r" b="b"/>
              <a:pathLst>
                <a:path w="303529" h="128904">
                  <a:moveTo>
                    <a:pt x="56857" y="5765"/>
                  </a:moveTo>
                  <a:lnTo>
                    <a:pt x="35945" y="9119"/>
                  </a:lnTo>
                  <a:lnTo>
                    <a:pt x="17737" y="19859"/>
                  </a:lnTo>
                  <a:lnTo>
                    <a:pt x="4874" y="39005"/>
                  </a:lnTo>
                  <a:lnTo>
                    <a:pt x="0" y="67576"/>
                  </a:lnTo>
                  <a:lnTo>
                    <a:pt x="4231" y="94693"/>
                  </a:lnTo>
                  <a:lnTo>
                    <a:pt x="15925" y="113698"/>
                  </a:lnTo>
                  <a:lnTo>
                    <a:pt x="33582" y="124885"/>
                  </a:lnTo>
                  <a:lnTo>
                    <a:pt x="55702" y="128549"/>
                  </a:lnTo>
                  <a:lnTo>
                    <a:pt x="67454" y="127818"/>
                  </a:lnTo>
                  <a:lnTo>
                    <a:pt x="78635" y="125915"/>
                  </a:lnTo>
                  <a:lnTo>
                    <a:pt x="88363" y="123271"/>
                  </a:lnTo>
                  <a:lnTo>
                    <a:pt x="95757" y="120319"/>
                  </a:lnTo>
                  <a:lnTo>
                    <a:pt x="95757" y="111582"/>
                  </a:lnTo>
                  <a:lnTo>
                    <a:pt x="57518" y="111582"/>
                  </a:lnTo>
                  <a:lnTo>
                    <a:pt x="41986" y="108354"/>
                  </a:lnTo>
                  <a:lnTo>
                    <a:pt x="30797" y="99239"/>
                  </a:lnTo>
                  <a:lnTo>
                    <a:pt x="24028" y="85087"/>
                  </a:lnTo>
                  <a:lnTo>
                    <a:pt x="21755" y="66751"/>
                  </a:lnTo>
                  <a:lnTo>
                    <a:pt x="24451" y="49521"/>
                  </a:lnTo>
                  <a:lnTo>
                    <a:pt x="31953" y="35723"/>
                  </a:lnTo>
                  <a:lnTo>
                    <a:pt x="43379" y="26562"/>
                  </a:lnTo>
                  <a:lnTo>
                    <a:pt x="57848" y="23241"/>
                  </a:lnTo>
                  <a:lnTo>
                    <a:pt x="87854" y="23241"/>
                  </a:lnTo>
                  <a:lnTo>
                    <a:pt x="90817" y="13182"/>
                  </a:lnTo>
                  <a:lnTo>
                    <a:pt x="84305" y="10078"/>
                  </a:lnTo>
                  <a:lnTo>
                    <a:pt x="76433" y="7745"/>
                  </a:lnTo>
                  <a:lnTo>
                    <a:pt x="67262" y="6276"/>
                  </a:lnTo>
                  <a:lnTo>
                    <a:pt x="56857" y="5765"/>
                  </a:lnTo>
                  <a:close/>
                </a:path>
                <a:path w="303529" h="128904">
                  <a:moveTo>
                    <a:pt x="95757" y="65760"/>
                  </a:moveTo>
                  <a:lnTo>
                    <a:pt x="52412" y="65760"/>
                  </a:lnTo>
                  <a:lnTo>
                    <a:pt x="52412" y="81915"/>
                  </a:lnTo>
                  <a:lnTo>
                    <a:pt x="75323" y="81915"/>
                  </a:lnTo>
                  <a:lnTo>
                    <a:pt x="75323" y="108610"/>
                  </a:lnTo>
                  <a:lnTo>
                    <a:pt x="71526" y="110261"/>
                  </a:lnTo>
                  <a:lnTo>
                    <a:pt x="63118" y="111582"/>
                  </a:lnTo>
                  <a:lnTo>
                    <a:pt x="95757" y="111582"/>
                  </a:lnTo>
                  <a:lnTo>
                    <a:pt x="95757" y="65760"/>
                  </a:lnTo>
                  <a:close/>
                </a:path>
                <a:path w="303529" h="128904">
                  <a:moveTo>
                    <a:pt x="87854" y="23241"/>
                  </a:moveTo>
                  <a:lnTo>
                    <a:pt x="57848" y="23241"/>
                  </a:lnTo>
                  <a:lnTo>
                    <a:pt x="66239" y="23832"/>
                  </a:lnTo>
                  <a:lnTo>
                    <a:pt x="73652" y="25380"/>
                  </a:lnTo>
                  <a:lnTo>
                    <a:pt x="80167" y="27548"/>
                  </a:lnTo>
                  <a:lnTo>
                    <a:pt x="85864" y="29997"/>
                  </a:lnTo>
                  <a:lnTo>
                    <a:pt x="87854" y="23241"/>
                  </a:lnTo>
                  <a:close/>
                </a:path>
                <a:path w="303529" h="128904">
                  <a:moveTo>
                    <a:pt x="135635" y="37744"/>
                  </a:moveTo>
                  <a:lnTo>
                    <a:pt x="116027" y="37744"/>
                  </a:lnTo>
                  <a:lnTo>
                    <a:pt x="116027" y="126415"/>
                  </a:lnTo>
                  <a:lnTo>
                    <a:pt x="135801" y="126415"/>
                  </a:lnTo>
                  <a:lnTo>
                    <a:pt x="135801" y="61315"/>
                  </a:lnTo>
                  <a:lnTo>
                    <a:pt x="143052" y="56527"/>
                  </a:lnTo>
                  <a:lnTo>
                    <a:pt x="150139" y="54229"/>
                  </a:lnTo>
                  <a:lnTo>
                    <a:pt x="169348" y="54229"/>
                  </a:lnTo>
                  <a:lnTo>
                    <a:pt x="171164" y="48615"/>
                  </a:lnTo>
                  <a:lnTo>
                    <a:pt x="135635" y="48615"/>
                  </a:lnTo>
                  <a:lnTo>
                    <a:pt x="135635" y="37744"/>
                  </a:lnTo>
                  <a:close/>
                </a:path>
                <a:path w="303529" h="128904">
                  <a:moveTo>
                    <a:pt x="169348" y="54229"/>
                  </a:moveTo>
                  <a:lnTo>
                    <a:pt x="150139" y="54229"/>
                  </a:lnTo>
                  <a:lnTo>
                    <a:pt x="162344" y="54876"/>
                  </a:lnTo>
                  <a:lnTo>
                    <a:pt x="166128" y="55372"/>
                  </a:lnTo>
                  <a:lnTo>
                    <a:pt x="168605" y="56527"/>
                  </a:lnTo>
                  <a:lnTo>
                    <a:pt x="169348" y="54229"/>
                  </a:lnTo>
                  <a:close/>
                </a:path>
                <a:path w="303529" h="128904">
                  <a:moveTo>
                    <a:pt x="165963" y="36918"/>
                  </a:moveTo>
                  <a:lnTo>
                    <a:pt x="135966" y="48615"/>
                  </a:lnTo>
                  <a:lnTo>
                    <a:pt x="171164" y="48615"/>
                  </a:lnTo>
                  <a:lnTo>
                    <a:pt x="174040" y="39725"/>
                  </a:lnTo>
                  <a:lnTo>
                    <a:pt x="171411" y="37909"/>
                  </a:lnTo>
                  <a:lnTo>
                    <a:pt x="165963" y="36918"/>
                  </a:lnTo>
                  <a:close/>
                </a:path>
                <a:path w="303529" h="128904">
                  <a:moveTo>
                    <a:pt x="205193" y="4610"/>
                  </a:moveTo>
                  <a:lnTo>
                    <a:pt x="184594" y="4610"/>
                  </a:lnTo>
                  <a:lnTo>
                    <a:pt x="184594" y="22910"/>
                  </a:lnTo>
                  <a:lnTo>
                    <a:pt x="205193" y="22910"/>
                  </a:lnTo>
                  <a:lnTo>
                    <a:pt x="205193" y="4610"/>
                  </a:lnTo>
                  <a:close/>
                </a:path>
                <a:path w="303529" h="128904">
                  <a:moveTo>
                    <a:pt x="205028" y="37744"/>
                  </a:moveTo>
                  <a:lnTo>
                    <a:pt x="184759" y="37744"/>
                  </a:lnTo>
                  <a:lnTo>
                    <a:pt x="184759" y="126415"/>
                  </a:lnTo>
                  <a:lnTo>
                    <a:pt x="205028" y="126415"/>
                  </a:lnTo>
                  <a:lnTo>
                    <a:pt x="205028" y="37744"/>
                  </a:lnTo>
                  <a:close/>
                </a:path>
                <a:path w="303529" h="128904">
                  <a:moveTo>
                    <a:pt x="272275" y="37579"/>
                  </a:moveTo>
                  <a:lnTo>
                    <a:pt x="262381" y="37579"/>
                  </a:lnTo>
                  <a:lnTo>
                    <a:pt x="248041" y="40035"/>
                  </a:lnTo>
                  <a:lnTo>
                    <a:pt x="235413" y="47961"/>
                  </a:lnTo>
                  <a:lnTo>
                    <a:pt x="226338" y="62193"/>
                  </a:lnTo>
                  <a:lnTo>
                    <a:pt x="222656" y="83566"/>
                  </a:lnTo>
                  <a:lnTo>
                    <a:pt x="226108" y="104580"/>
                  </a:lnTo>
                  <a:lnTo>
                    <a:pt x="234938" y="118195"/>
                  </a:lnTo>
                  <a:lnTo>
                    <a:pt x="246857" y="125539"/>
                  </a:lnTo>
                  <a:lnTo>
                    <a:pt x="259575" y="127736"/>
                  </a:lnTo>
                  <a:lnTo>
                    <a:pt x="267309" y="127115"/>
                  </a:lnTo>
                  <a:lnTo>
                    <a:pt x="274208" y="125364"/>
                  </a:lnTo>
                  <a:lnTo>
                    <a:pt x="279931" y="122657"/>
                  </a:lnTo>
                  <a:lnTo>
                    <a:pt x="284137" y="119164"/>
                  </a:lnTo>
                  <a:lnTo>
                    <a:pt x="303085" y="119164"/>
                  </a:lnTo>
                  <a:lnTo>
                    <a:pt x="303085" y="112077"/>
                  </a:lnTo>
                  <a:lnTo>
                    <a:pt x="264858" y="112077"/>
                  </a:lnTo>
                  <a:lnTo>
                    <a:pt x="256196" y="110684"/>
                  </a:lnTo>
                  <a:lnTo>
                    <a:pt x="249362" y="105876"/>
                  </a:lnTo>
                  <a:lnTo>
                    <a:pt x="244879" y="96711"/>
                  </a:lnTo>
                  <a:lnTo>
                    <a:pt x="243268" y="82245"/>
                  </a:lnTo>
                  <a:lnTo>
                    <a:pt x="245008" y="67977"/>
                  </a:lnTo>
                  <a:lnTo>
                    <a:pt x="249775" y="59088"/>
                  </a:lnTo>
                  <a:lnTo>
                    <a:pt x="256893" y="54525"/>
                  </a:lnTo>
                  <a:lnTo>
                    <a:pt x="265683" y="53238"/>
                  </a:lnTo>
                  <a:lnTo>
                    <a:pt x="303085" y="53238"/>
                  </a:lnTo>
                  <a:lnTo>
                    <a:pt x="303085" y="42024"/>
                  </a:lnTo>
                  <a:lnTo>
                    <a:pt x="283146" y="42024"/>
                  </a:lnTo>
                  <a:lnTo>
                    <a:pt x="279361" y="39560"/>
                  </a:lnTo>
                  <a:lnTo>
                    <a:pt x="272275" y="37579"/>
                  </a:lnTo>
                  <a:close/>
                </a:path>
                <a:path w="303529" h="128904">
                  <a:moveTo>
                    <a:pt x="303085" y="119164"/>
                  </a:moveTo>
                  <a:lnTo>
                    <a:pt x="284302" y="119164"/>
                  </a:lnTo>
                  <a:lnTo>
                    <a:pt x="285953" y="126415"/>
                  </a:lnTo>
                  <a:lnTo>
                    <a:pt x="303085" y="126415"/>
                  </a:lnTo>
                  <a:lnTo>
                    <a:pt x="303085" y="119164"/>
                  </a:lnTo>
                  <a:close/>
                </a:path>
                <a:path w="303529" h="128904">
                  <a:moveTo>
                    <a:pt x="303085" y="53238"/>
                  </a:moveTo>
                  <a:lnTo>
                    <a:pt x="272935" y="53238"/>
                  </a:lnTo>
                  <a:lnTo>
                    <a:pt x="279857" y="54711"/>
                  </a:lnTo>
                  <a:lnTo>
                    <a:pt x="283146" y="57518"/>
                  </a:lnTo>
                  <a:lnTo>
                    <a:pt x="283086" y="105876"/>
                  </a:lnTo>
                  <a:lnTo>
                    <a:pt x="280022" y="108940"/>
                  </a:lnTo>
                  <a:lnTo>
                    <a:pt x="272275" y="112077"/>
                  </a:lnTo>
                  <a:lnTo>
                    <a:pt x="303085" y="112077"/>
                  </a:lnTo>
                  <a:lnTo>
                    <a:pt x="303085" y="53238"/>
                  </a:lnTo>
                  <a:close/>
                </a:path>
                <a:path w="303529" h="128904">
                  <a:moveTo>
                    <a:pt x="303085" y="0"/>
                  </a:moveTo>
                  <a:lnTo>
                    <a:pt x="283146" y="0"/>
                  </a:lnTo>
                  <a:lnTo>
                    <a:pt x="283146" y="42024"/>
                  </a:lnTo>
                  <a:lnTo>
                    <a:pt x="303085" y="42024"/>
                  </a:lnTo>
                  <a:lnTo>
                    <a:pt x="30308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22"/>
            <p:cNvSpPr/>
            <p:nvPr/>
          </p:nvSpPr>
          <p:spPr>
            <a:xfrm>
              <a:off x="9059964" y="4550219"/>
              <a:ext cx="188595" cy="123189"/>
            </a:xfrm>
            <a:custGeom>
              <a:avLst/>
              <a:gdLst/>
              <a:ahLst/>
              <a:cxnLst/>
              <a:rect l="l" t="t" r="r" b="b"/>
              <a:pathLst>
                <a:path w="188595" h="123189">
                  <a:moveTo>
                    <a:pt x="4622" y="97726"/>
                  </a:moveTo>
                  <a:lnTo>
                    <a:pt x="39230" y="122783"/>
                  </a:lnTo>
                  <a:lnTo>
                    <a:pt x="58222" y="120218"/>
                  </a:lnTo>
                  <a:lnTo>
                    <a:pt x="71883" y="112895"/>
                  </a:lnTo>
                  <a:lnTo>
                    <a:pt x="77197" y="105473"/>
                  </a:lnTo>
                  <a:lnTo>
                    <a:pt x="37579" y="105473"/>
                  </a:lnTo>
                  <a:lnTo>
                    <a:pt x="28561" y="104913"/>
                  </a:lnTo>
                  <a:lnTo>
                    <a:pt x="19681" y="103333"/>
                  </a:lnTo>
                  <a:lnTo>
                    <a:pt x="11452" y="100860"/>
                  </a:lnTo>
                  <a:lnTo>
                    <a:pt x="4622" y="97726"/>
                  </a:lnTo>
                  <a:close/>
                </a:path>
                <a:path w="188595" h="123189">
                  <a:moveTo>
                    <a:pt x="43027" y="0"/>
                  </a:moveTo>
                  <a:lnTo>
                    <a:pt x="25155" y="2471"/>
                  </a:lnTo>
                  <a:lnTo>
                    <a:pt x="12199" y="9393"/>
                  </a:lnTo>
                  <a:lnTo>
                    <a:pt x="4313" y="20022"/>
                  </a:lnTo>
                  <a:lnTo>
                    <a:pt x="1651" y="33616"/>
                  </a:lnTo>
                  <a:lnTo>
                    <a:pt x="3717" y="46916"/>
                  </a:lnTo>
                  <a:lnTo>
                    <a:pt x="9523" y="56710"/>
                  </a:lnTo>
                  <a:lnTo>
                    <a:pt x="18479" y="63443"/>
                  </a:lnTo>
                  <a:lnTo>
                    <a:pt x="29997" y="67563"/>
                  </a:lnTo>
                  <a:lnTo>
                    <a:pt x="42697" y="70700"/>
                  </a:lnTo>
                  <a:lnTo>
                    <a:pt x="51167" y="73458"/>
                  </a:lnTo>
                  <a:lnTo>
                    <a:pt x="56949" y="77049"/>
                  </a:lnTo>
                  <a:lnTo>
                    <a:pt x="60260" y="81875"/>
                  </a:lnTo>
                  <a:lnTo>
                    <a:pt x="61315" y="88341"/>
                  </a:lnTo>
                  <a:lnTo>
                    <a:pt x="59901" y="95465"/>
                  </a:lnTo>
                  <a:lnTo>
                    <a:pt x="55567" y="100860"/>
                  </a:lnTo>
                  <a:lnTo>
                    <a:pt x="48172" y="104278"/>
                  </a:lnTo>
                  <a:lnTo>
                    <a:pt x="37579" y="105473"/>
                  </a:lnTo>
                  <a:lnTo>
                    <a:pt x="77197" y="105473"/>
                  </a:lnTo>
                  <a:lnTo>
                    <a:pt x="80137" y="101368"/>
                  </a:lnTo>
                  <a:lnTo>
                    <a:pt x="82905" y="86194"/>
                  </a:lnTo>
                  <a:lnTo>
                    <a:pt x="80701" y="72582"/>
                  </a:lnTo>
                  <a:lnTo>
                    <a:pt x="74418" y="62833"/>
                  </a:lnTo>
                  <a:lnTo>
                    <a:pt x="64549" y="56112"/>
                  </a:lnTo>
                  <a:lnTo>
                    <a:pt x="51587" y="51587"/>
                  </a:lnTo>
                  <a:lnTo>
                    <a:pt x="39065" y="48450"/>
                  </a:lnTo>
                  <a:lnTo>
                    <a:pt x="27203" y="45313"/>
                  </a:lnTo>
                  <a:lnTo>
                    <a:pt x="22580" y="41198"/>
                  </a:lnTo>
                  <a:lnTo>
                    <a:pt x="22580" y="31965"/>
                  </a:lnTo>
                  <a:lnTo>
                    <a:pt x="24066" y="25575"/>
                  </a:lnTo>
                  <a:lnTo>
                    <a:pt x="28287" y="20988"/>
                  </a:lnTo>
                  <a:lnTo>
                    <a:pt x="34887" y="18223"/>
                  </a:lnTo>
                  <a:lnTo>
                    <a:pt x="43510" y="17297"/>
                  </a:lnTo>
                  <a:lnTo>
                    <a:pt x="74558" y="17297"/>
                  </a:lnTo>
                  <a:lnTo>
                    <a:pt x="77635" y="6756"/>
                  </a:lnTo>
                  <a:lnTo>
                    <a:pt x="71740" y="4238"/>
                  </a:lnTo>
                  <a:lnTo>
                    <a:pt x="63850" y="2078"/>
                  </a:lnTo>
                  <a:lnTo>
                    <a:pt x="54201" y="568"/>
                  </a:lnTo>
                  <a:lnTo>
                    <a:pt x="43027" y="0"/>
                  </a:lnTo>
                  <a:close/>
                </a:path>
                <a:path w="188595" h="123189">
                  <a:moveTo>
                    <a:pt x="74558" y="17297"/>
                  </a:moveTo>
                  <a:lnTo>
                    <a:pt x="43510" y="17297"/>
                  </a:lnTo>
                  <a:lnTo>
                    <a:pt x="52568" y="17769"/>
                  </a:lnTo>
                  <a:lnTo>
                    <a:pt x="60325" y="19091"/>
                  </a:lnTo>
                  <a:lnTo>
                    <a:pt x="66966" y="21122"/>
                  </a:lnTo>
                  <a:lnTo>
                    <a:pt x="72682" y="23723"/>
                  </a:lnTo>
                  <a:lnTo>
                    <a:pt x="74558" y="17297"/>
                  </a:lnTo>
                  <a:close/>
                </a:path>
                <a:path w="188595" h="123189">
                  <a:moveTo>
                    <a:pt x="144551" y="1968"/>
                  </a:moveTo>
                  <a:lnTo>
                    <a:pt x="101358" y="1968"/>
                  </a:lnTo>
                  <a:lnTo>
                    <a:pt x="101358" y="120637"/>
                  </a:lnTo>
                  <a:lnTo>
                    <a:pt x="147510" y="120637"/>
                  </a:lnTo>
                  <a:lnTo>
                    <a:pt x="165374" y="118139"/>
                  </a:lnTo>
                  <a:lnTo>
                    <a:pt x="178152" y="111161"/>
                  </a:lnTo>
                  <a:lnTo>
                    <a:pt x="182713" y="104813"/>
                  </a:lnTo>
                  <a:lnTo>
                    <a:pt x="121970" y="104813"/>
                  </a:lnTo>
                  <a:lnTo>
                    <a:pt x="121970" y="66916"/>
                  </a:lnTo>
                  <a:lnTo>
                    <a:pt x="181127" y="66916"/>
                  </a:lnTo>
                  <a:lnTo>
                    <a:pt x="173995" y="61705"/>
                  </a:lnTo>
                  <a:lnTo>
                    <a:pt x="164160" y="58508"/>
                  </a:lnTo>
                  <a:lnTo>
                    <a:pt x="164160" y="57848"/>
                  </a:lnTo>
                  <a:lnTo>
                    <a:pt x="172777" y="53660"/>
                  </a:lnTo>
                  <a:lnTo>
                    <a:pt x="174055" y="52412"/>
                  </a:lnTo>
                  <a:lnTo>
                    <a:pt x="121970" y="52412"/>
                  </a:lnTo>
                  <a:lnTo>
                    <a:pt x="121970" y="17957"/>
                  </a:lnTo>
                  <a:lnTo>
                    <a:pt x="180139" y="17957"/>
                  </a:lnTo>
                  <a:lnTo>
                    <a:pt x="174047" y="9778"/>
                  </a:lnTo>
                  <a:lnTo>
                    <a:pt x="162003" y="3965"/>
                  </a:lnTo>
                  <a:lnTo>
                    <a:pt x="144551" y="1968"/>
                  </a:lnTo>
                  <a:close/>
                </a:path>
                <a:path w="188595" h="123189">
                  <a:moveTo>
                    <a:pt x="181127" y="66916"/>
                  </a:moveTo>
                  <a:lnTo>
                    <a:pt x="143230" y="66916"/>
                  </a:lnTo>
                  <a:lnTo>
                    <a:pt x="153006" y="67948"/>
                  </a:lnTo>
                  <a:lnTo>
                    <a:pt x="160372" y="71220"/>
                  </a:lnTo>
                  <a:lnTo>
                    <a:pt x="165019" y="76994"/>
                  </a:lnTo>
                  <a:lnTo>
                    <a:pt x="166636" y="85534"/>
                  </a:lnTo>
                  <a:lnTo>
                    <a:pt x="165106" y="94108"/>
                  </a:lnTo>
                  <a:lnTo>
                    <a:pt x="160702" y="100117"/>
                  </a:lnTo>
                  <a:lnTo>
                    <a:pt x="153702" y="103654"/>
                  </a:lnTo>
                  <a:lnTo>
                    <a:pt x="144386" y="104813"/>
                  </a:lnTo>
                  <a:lnTo>
                    <a:pt x="182713" y="104813"/>
                  </a:lnTo>
                  <a:lnTo>
                    <a:pt x="185829" y="100475"/>
                  </a:lnTo>
                  <a:lnTo>
                    <a:pt x="188391" y="86855"/>
                  </a:lnTo>
                  <a:lnTo>
                    <a:pt x="186621" y="75586"/>
                  </a:lnTo>
                  <a:lnTo>
                    <a:pt x="181652" y="67300"/>
                  </a:lnTo>
                  <a:lnTo>
                    <a:pt x="181127" y="66916"/>
                  </a:lnTo>
                  <a:close/>
                </a:path>
                <a:path w="188595" h="123189">
                  <a:moveTo>
                    <a:pt x="180139" y="17957"/>
                  </a:moveTo>
                  <a:lnTo>
                    <a:pt x="141414" y="17957"/>
                  </a:lnTo>
                  <a:lnTo>
                    <a:pt x="150297" y="18826"/>
                  </a:lnTo>
                  <a:lnTo>
                    <a:pt x="156987" y="21690"/>
                  </a:lnTo>
                  <a:lnTo>
                    <a:pt x="161206" y="26932"/>
                  </a:lnTo>
                  <a:lnTo>
                    <a:pt x="162674" y="34937"/>
                  </a:lnTo>
                  <a:lnTo>
                    <a:pt x="160916" y="43299"/>
                  </a:lnTo>
                  <a:lnTo>
                    <a:pt x="156146" y="48680"/>
                  </a:lnTo>
                  <a:lnTo>
                    <a:pt x="149119" y="51559"/>
                  </a:lnTo>
                  <a:lnTo>
                    <a:pt x="140589" y="52412"/>
                  </a:lnTo>
                  <a:lnTo>
                    <a:pt x="174055" y="52412"/>
                  </a:lnTo>
                  <a:lnTo>
                    <a:pt x="178722" y="47853"/>
                  </a:lnTo>
                  <a:lnTo>
                    <a:pt x="182164" y="40532"/>
                  </a:lnTo>
                  <a:lnTo>
                    <a:pt x="183273" y="31800"/>
                  </a:lnTo>
                  <a:lnTo>
                    <a:pt x="181023" y="19145"/>
                  </a:lnTo>
                  <a:lnTo>
                    <a:pt x="180139" y="17957"/>
                  </a:lnTo>
                  <a:close/>
                </a:path>
              </a:pathLst>
            </a:custGeom>
            <a:solidFill>
              <a:srgbClr val="61626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3"/>
            <p:cNvSpPr/>
            <p:nvPr/>
          </p:nvSpPr>
          <p:spPr>
            <a:xfrm>
              <a:off x="8832481" y="4512376"/>
              <a:ext cx="206082" cy="198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742811" y="2526692"/>
            <a:ext cx="1597897" cy="701923"/>
            <a:chOff x="165100" y="2910204"/>
            <a:chExt cx="1762125" cy="774065"/>
          </a:xfrm>
        </p:grpSpPr>
        <p:sp>
          <p:nvSpPr>
            <p:cNvPr id="23" name="object 13"/>
            <p:cNvSpPr/>
            <p:nvPr/>
          </p:nvSpPr>
          <p:spPr>
            <a:xfrm>
              <a:off x="165100" y="2910204"/>
              <a:ext cx="1762125" cy="774065"/>
            </a:xfrm>
            <a:custGeom>
              <a:avLst/>
              <a:gdLst/>
              <a:ahLst/>
              <a:cxnLst/>
              <a:rect l="l" t="t" r="r" b="b"/>
              <a:pathLst>
                <a:path w="1762125" h="774064">
                  <a:moveTo>
                    <a:pt x="1761896" y="321906"/>
                  </a:moveTo>
                  <a:lnTo>
                    <a:pt x="1761896" y="108000"/>
                  </a:lnTo>
                  <a:lnTo>
                    <a:pt x="1760208" y="45562"/>
                  </a:lnTo>
                  <a:lnTo>
                    <a:pt x="1748396" y="13500"/>
                  </a:lnTo>
                  <a:lnTo>
                    <a:pt x="1716333" y="1687"/>
                  </a:lnTo>
                  <a:lnTo>
                    <a:pt x="1653895" y="0"/>
                  </a:ln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1906"/>
                  </a:lnTo>
                  <a:lnTo>
                    <a:pt x="1687" y="384344"/>
                  </a:lnTo>
                  <a:lnTo>
                    <a:pt x="13500" y="416407"/>
                  </a:lnTo>
                  <a:lnTo>
                    <a:pt x="45562" y="428220"/>
                  </a:lnTo>
                  <a:lnTo>
                    <a:pt x="108000" y="429907"/>
                  </a:lnTo>
                  <a:lnTo>
                    <a:pt x="1173035" y="429907"/>
                  </a:lnTo>
                  <a:lnTo>
                    <a:pt x="1332674" y="734885"/>
                  </a:lnTo>
                  <a:lnTo>
                    <a:pt x="1358961" y="773536"/>
                  </a:lnTo>
                  <a:lnTo>
                    <a:pt x="1367969" y="765279"/>
                  </a:lnTo>
                  <a:lnTo>
                    <a:pt x="1367587" y="739082"/>
                  </a:lnTo>
                  <a:lnTo>
                    <a:pt x="1365707" y="723912"/>
                  </a:lnTo>
                  <a:lnTo>
                    <a:pt x="1318691" y="429907"/>
                  </a:lnTo>
                  <a:lnTo>
                    <a:pt x="1653895" y="429907"/>
                  </a:lnTo>
                  <a:lnTo>
                    <a:pt x="1716333" y="428220"/>
                  </a:lnTo>
                  <a:lnTo>
                    <a:pt x="1748396" y="416407"/>
                  </a:lnTo>
                  <a:lnTo>
                    <a:pt x="1760208" y="384344"/>
                  </a:lnTo>
                  <a:lnTo>
                    <a:pt x="1761896" y="321906"/>
                  </a:lnTo>
                  <a:close/>
                </a:path>
              </a:pathLst>
            </a:custGeom>
            <a:ln w="38100">
              <a:solidFill>
                <a:srgbClr val="314D6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16"/>
            <p:cNvSpPr txBox="1"/>
            <p:nvPr/>
          </p:nvSpPr>
          <p:spPr>
            <a:xfrm>
              <a:off x="317499" y="3005594"/>
              <a:ext cx="1518907" cy="2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ko-KR" altLang="en-US" sz="1179" b="1" spc="-100" dirty="0" err="1">
                  <a:solidFill>
                    <a:srgbClr val="314D6C"/>
                  </a:solidFill>
                  <a:latin typeface="Malgun Gothic"/>
                  <a:cs typeface="Malgun Gothic"/>
                </a:rPr>
                <a:t>그리드</a:t>
              </a:r>
              <a:r>
                <a:rPr lang="ko-KR" altLang="en-US" sz="1179" b="1" spc="-100" dirty="0">
                  <a:solidFill>
                    <a:srgbClr val="314D6C"/>
                  </a:solidFill>
                  <a:latin typeface="Malgun Gothic"/>
                  <a:cs typeface="Malgun Gothic"/>
                </a:rPr>
                <a:t> 속성 지정</a:t>
              </a:r>
              <a:endParaRPr sz="1179" dirty="0">
                <a:latin typeface="Malgun Gothic"/>
                <a:cs typeface="Malgun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931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76" y="1657829"/>
            <a:ext cx="6634007" cy="5137691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296863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웹 표준 준수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1053588" y="411308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26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2"/>
          <p:cNvSpPr/>
          <p:nvPr/>
        </p:nvSpPr>
        <p:spPr>
          <a:xfrm>
            <a:off x="4197883" y="1311554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TextBox 11"/>
          <p:cNvSpPr txBox="1"/>
          <p:nvPr/>
        </p:nvSpPr>
        <p:spPr>
          <a:xfrm>
            <a:off x="4229772" y="1297536"/>
            <a:ext cx="366278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국방전자조달시스템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73" y="411308"/>
            <a:ext cx="512627" cy="3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91745" y="3227649"/>
            <a:ext cx="3811953" cy="3162972"/>
          </a:xfrm>
          <a:prstGeom prst="rect">
            <a:avLst/>
          </a:prstGeom>
        </p:spPr>
      </p:pic>
      <p:pic>
        <p:nvPicPr>
          <p:cNvPr id="1028" name="Picture 4" descr="트리니티소프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94" y="1436608"/>
            <a:ext cx="1381965" cy="5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181479" y="2041292"/>
            <a:ext cx="2266967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32" dirty="0"/>
              <a:t>http://trinitysoft.co.kr/</a:t>
            </a:r>
          </a:p>
        </p:txBody>
      </p:sp>
      <p:sp>
        <p:nvSpPr>
          <p:cNvPr id="9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296863"/>
            <a:ext cx="828357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시큐어코딩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보안 약점 점검 결과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1097365" y="368682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27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1769924" y="1338332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8"/>
          <p:cNvSpPr/>
          <p:nvPr/>
        </p:nvSpPr>
        <p:spPr>
          <a:xfrm>
            <a:off x="4197883" y="1341212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0"/>
          <p:cNvSpPr/>
          <p:nvPr/>
        </p:nvSpPr>
        <p:spPr>
          <a:xfrm>
            <a:off x="2197454" y="2392527"/>
            <a:ext cx="8044440" cy="502690"/>
          </a:xfrm>
          <a:custGeom>
            <a:avLst/>
            <a:gdLst/>
            <a:ahLst/>
            <a:cxnLst/>
            <a:rect l="l" t="t" r="r" b="b"/>
            <a:pathLst>
              <a:path w="5738495" h="554355">
                <a:moveTo>
                  <a:pt x="5738393" y="554024"/>
                </a:moveTo>
                <a:lnTo>
                  <a:pt x="5738393" y="71996"/>
                </a:lnTo>
                <a:lnTo>
                  <a:pt x="5737268" y="30373"/>
                </a:lnTo>
                <a:lnTo>
                  <a:pt x="5729393" y="8999"/>
                </a:lnTo>
                <a:lnTo>
                  <a:pt x="5708019" y="1124"/>
                </a:lnTo>
                <a:lnTo>
                  <a:pt x="5666397" y="0"/>
                </a:ln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54024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1"/>
          <p:cNvSpPr/>
          <p:nvPr/>
        </p:nvSpPr>
        <p:spPr>
          <a:xfrm>
            <a:off x="2184513" y="5887931"/>
            <a:ext cx="8044440" cy="502690"/>
          </a:xfrm>
          <a:custGeom>
            <a:avLst/>
            <a:gdLst/>
            <a:ahLst/>
            <a:cxnLst/>
            <a:rect l="l" t="t" r="r" b="b"/>
            <a:pathLst>
              <a:path w="5738495" h="554354">
                <a:moveTo>
                  <a:pt x="0" y="0"/>
                </a:moveTo>
                <a:lnTo>
                  <a:pt x="0" y="482015"/>
                </a:lnTo>
                <a:lnTo>
                  <a:pt x="1124" y="523646"/>
                </a:lnTo>
                <a:lnTo>
                  <a:pt x="8999" y="545023"/>
                </a:lnTo>
                <a:lnTo>
                  <a:pt x="30373" y="552899"/>
                </a:lnTo>
                <a:lnTo>
                  <a:pt x="71996" y="554024"/>
                </a:lnTo>
                <a:lnTo>
                  <a:pt x="5666397" y="554024"/>
                </a:lnTo>
                <a:lnTo>
                  <a:pt x="5708019" y="552899"/>
                </a:lnTo>
                <a:lnTo>
                  <a:pt x="5729393" y="545023"/>
                </a:lnTo>
                <a:lnTo>
                  <a:pt x="5737268" y="523646"/>
                </a:lnTo>
                <a:lnTo>
                  <a:pt x="5738393" y="482015"/>
                </a:lnTo>
                <a:lnTo>
                  <a:pt x="5738393" y="0"/>
                </a:lnTo>
              </a:path>
            </a:pathLst>
          </a:custGeom>
          <a:ln w="6350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4" name="그림 3"/>
          <p:cNvPicPr/>
          <p:nvPr/>
        </p:nvPicPr>
        <p:blipFill>
          <a:blip r:embed="rId4"/>
          <a:stretch>
            <a:fillRect/>
          </a:stretch>
        </p:blipFill>
        <p:spPr>
          <a:xfrm>
            <a:off x="2368100" y="2585930"/>
            <a:ext cx="3869501" cy="2054403"/>
          </a:xfrm>
          <a:prstGeom prst="rect">
            <a:avLst/>
          </a:prstGeom>
        </p:spPr>
      </p:pic>
      <p:sp>
        <p:nvSpPr>
          <p:cNvPr id="18" name="object 9"/>
          <p:cNvSpPr txBox="1"/>
          <p:nvPr/>
        </p:nvSpPr>
        <p:spPr>
          <a:xfrm>
            <a:off x="5291097" y="1356053"/>
            <a:ext cx="1910475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altLang="ko-KR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SW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보안 약점 점검 보고서</a:t>
            </a:r>
            <a:endParaRPr sz="127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154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46075" y="307650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UI 개발툴의 필요성</a:t>
            </a:r>
          </a:p>
        </p:txBody>
      </p:sp>
      <p:sp>
        <p:nvSpPr>
          <p:cNvPr id="5" name="object 5"/>
          <p:cNvSpPr/>
          <p:nvPr/>
        </p:nvSpPr>
        <p:spPr>
          <a:xfrm>
            <a:off x="2390181" y="1598385"/>
            <a:ext cx="6619035" cy="294243"/>
          </a:xfrm>
          <a:custGeom>
            <a:avLst/>
            <a:gdLst/>
            <a:ahLst/>
            <a:cxnLst/>
            <a:rect l="l" t="t" r="r" b="b"/>
            <a:pathLst>
              <a:path w="7299325" h="324485">
                <a:moveTo>
                  <a:pt x="719099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7298994" y="324002"/>
                </a:lnTo>
                <a:lnTo>
                  <a:pt x="7298994" y="108000"/>
                </a:lnTo>
                <a:lnTo>
                  <a:pt x="7297307" y="45562"/>
                </a:lnTo>
                <a:lnTo>
                  <a:pt x="7285494" y="13500"/>
                </a:lnTo>
                <a:lnTo>
                  <a:pt x="7253431" y="1687"/>
                </a:lnTo>
                <a:lnTo>
                  <a:pt x="719099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390181" y="2742458"/>
            <a:ext cx="6619035" cy="294243"/>
          </a:xfrm>
          <a:custGeom>
            <a:avLst/>
            <a:gdLst/>
            <a:ahLst/>
            <a:cxnLst/>
            <a:rect l="l" t="t" r="r" b="b"/>
            <a:pathLst>
              <a:path w="7299325" h="324485">
                <a:moveTo>
                  <a:pt x="719099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7298994" y="324002"/>
                </a:lnTo>
                <a:lnTo>
                  <a:pt x="7298994" y="108000"/>
                </a:lnTo>
                <a:lnTo>
                  <a:pt x="7297307" y="45562"/>
                </a:lnTo>
                <a:lnTo>
                  <a:pt x="7285494" y="13500"/>
                </a:lnTo>
                <a:lnTo>
                  <a:pt x="7253431" y="1687"/>
                </a:lnTo>
                <a:lnTo>
                  <a:pt x="719099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390181" y="3869612"/>
            <a:ext cx="6619035" cy="294243"/>
          </a:xfrm>
          <a:custGeom>
            <a:avLst/>
            <a:gdLst/>
            <a:ahLst/>
            <a:cxnLst/>
            <a:rect l="l" t="t" r="r" b="b"/>
            <a:pathLst>
              <a:path w="7299325" h="324485">
                <a:moveTo>
                  <a:pt x="719099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7298994" y="324002"/>
                </a:lnTo>
                <a:lnTo>
                  <a:pt x="7298994" y="108000"/>
                </a:lnTo>
                <a:lnTo>
                  <a:pt x="7297307" y="45562"/>
                </a:lnTo>
                <a:lnTo>
                  <a:pt x="7285494" y="13500"/>
                </a:lnTo>
                <a:lnTo>
                  <a:pt x="7253431" y="1687"/>
                </a:lnTo>
                <a:lnTo>
                  <a:pt x="719099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390181" y="5181016"/>
            <a:ext cx="6619035" cy="294243"/>
          </a:xfrm>
          <a:custGeom>
            <a:avLst/>
            <a:gdLst/>
            <a:ahLst/>
            <a:cxnLst/>
            <a:rect l="l" t="t" r="r" b="b"/>
            <a:pathLst>
              <a:path w="7299325" h="324485">
                <a:moveTo>
                  <a:pt x="719099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7298994" y="324002"/>
                </a:lnTo>
                <a:lnTo>
                  <a:pt x="7298994" y="108000"/>
                </a:lnTo>
                <a:lnTo>
                  <a:pt x="7297307" y="45562"/>
                </a:lnTo>
                <a:lnTo>
                  <a:pt x="7285494" y="13500"/>
                </a:lnTo>
                <a:lnTo>
                  <a:pt x="7253431" y="1687"/>
                </a:lnTo>
                <a:lnTo>
                  <a:pt x="719099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2486492" y="1667743"/>
            <a:ext cx="4642826" cy="462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737"/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향</a:t>
            </a:r>
            <a:r>
              <a:rPr sz="1270" b="1" spc="-1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후</a:t>
            </a:r>
            <a:r>
              <a:rPr sz="1270" b="1" spc="-1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4" dirty="0">
                <a:solidFill>
                  <a:srgbClr val="FFFFFF"/>
                </a:solidFill>
                <a:latin typeface="Malgun Gothic"/>
                <a:cs typeface="Malgun Gothic"/>
              </a:rPr>
              <a:t>10년을</a:t>
            </a:r>
            <a:r>
              <a:rPr sz="1270" b="1" spc="-1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내다보는</a:t>
            </a:r>
            <a:r>
              <a:rPr sz="1270" b="1" spc="-1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36" dirty="0">
                <a:solidFill>
                  <a:srgbClr val="FFFFFF"/>
                </a:solidFill>
                <a:latin typeface="Malgun Gothic"/>
                <a:cs typeface="Malgun Gothic"/>
              </a:rPr>
              <a:t>UI</a:t>
            </a:r>
            <a:r>
              <a:rPr sz="1270" b="1" spc="-1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솔루션의</a:t>
            </a:r>
            <a:r>
              <a:rPr sz="1270" b="1" spc="-1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선정</a:t>
            </a:r>
            <a:endParaRPr sz="1270" dirty="0">
              <a:latin typeface="Malgun Gothic"/>
              <a:cs typeface="Malgun Gothic"/>
            </a:endParaRPr>
          </a:p>
          <a:p>
            <a:pPr marL="11516">
              <a:spcBef>
                <a:spcPts val="1124"/>
              </a:spcBef>
            </a:pPr>
            <a:r>
              <a:rPr sz="1088" spc="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•순수</a:t>
            </a:r>
            <a:r>
              <a:rPr sz="1088" spc="-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 대비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확장성,유연성이 </a:t>
            </a:r>
            <a:r>
              <a:rPr sz="1088" spc="-91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좋은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ko-KR" altLang="en-US" sz="1088" spc="-100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컴포넌트</a:t>
            </a:r>
            <a:r>
              <a:rPr sz="1088" spc="-100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보유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및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필요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•정책의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변화,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업무의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변화에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유연하게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대처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변경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할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수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있는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UI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솔루션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필요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-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•전자정부프레임웍</a:t>
            </a:r>
            <a:r>
              <a:rPr sz="1088" spc="-24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미래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변화에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대한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대처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>
              <a:lnSpc>
                <a:spcPct val="100000"/>
              </a:lnSpc>
            </a:pPr>
            <a:endParaRPr sz="1088" dirty="0">
              <a:latin typeface="Times New Roman"/>
              <a:cs typeface="Times New Roman"/>
            </a:endParaRPr>
          </a:p>
          <a:p>
            <a:pPr marL="96737">
              <a:spcBef>
                <a:spcPts val="765"/>
              </a:spcBef>
            </a:pP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공통화를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통한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5" dirty="0">
                <a:solidFill>
                  <a:srgbClr val="FFFFFF"/>
                </a:solidFill>
                <a:latin typeface="Malgun Gothic"/>
                <a:cs typeface="Malgun Gothic"/>
              </a:rPr>
              <a:t>표준UI화면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개발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가능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13" dirty="0" err="1">
                <a:solidFill>
                  <a:srgbClr val="FFFFFF"/>
                </a:solidFill>
                <a:latin typeface="Malgun Gothic"/>
                <a:cs typeface="Malgun Gothic"/>
              </a:rPr>
              <a:t>다양한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컴포넌트</a:t>
            </a:r>
            <a:r>
              <a:rPr sz="1270" b="1" spc="-150" dirty="0" smtClean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지원</a:t>
            </a:r>
            <a:endParaRPr sz="1270" dirty="0">
              <a:latin typeface="Malgun Gothic"/>
              <a:cs typeface="Malgun Gothic"/>
            </a:endParaRPr>
          </a:p>
          <a:p>
            <a:pPr marL="11516">
              <a:spcBef>
                <a:spcPts val="1124"/>
              </a:spcBef>
            </a:pPr>
            <a:r>
              <a:rPr sz="1088" spc="58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</a:t>
            </a:r>
            <a:r>
              <a:rPr sz="1088" spc="-2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UI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화면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개발의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공통화/표준화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작업에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유연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58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</a:t>
            </a:r>
            <a:r>
              <a:rPr sz="1088" spc="-25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그리드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ko-KR" altLang="en-US" sz="1088" spc="-100" dirty="0" err="1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컴포넌트외</a:t>
            </a:r>
            <a:r>
              <a:rPr sz="1088" spc="-100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다양한 </a:t>
            </a:r>
            <a:r>
              <a:rPr sz="1088" spc="-2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30여개 </a:t>
            </a:r>
            <a:r>
              <a:rPr lang="ko-KR" altLang="en-US" sz="1088" spc="-100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컴포넌트</a:t>
            </a:r>
            <a:r>
              <a:rPr sz="1088" spc="-100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58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</a:t>
            </a:r>
            <a:r>
              <a:rPr sz="1088" spc="-2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빠른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데이터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처리 등의 강점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보유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>
              <a:lnSpc>
                <a:spcPct val="100000"/>
              </a:lnSpc>
            </a:pPr>
            <a:endParaRPr sz="1088" dirty="0">
              <a:latin typeface="Times New Roman"/>
              <a:cs typeface="Times New Roman"/>
            </a:endParaRPr>
          </a:p>
          <a:p>
            <a:pPr marL="96737">
              <a:spcBef>
                <a:spcPts val="765"/>
              </a:spcBef>
            </a:pP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뛰어난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개발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생산성 파워풀한</a:t>
            </a:r>
            <a:r>
              <a:rPr sz="1270" b="1" spc="-30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성능</a:t>
            </a:r>
            <a:endParaRPr sz="1270" dirty="0">
              <a:latin typeface="Malgun Gothic"/>
              <a:cs typeface="Malgun Gothic"/>
            </a:endParaRPr>
          </a:p>
          <a:p>
            <a:pPr marL="11516">
              <a:spcBef>
                <a:spcPts val="1124"/>
              </a:spcBef>
            </a:pPr>
            <a:r>
              <a:rPr sz="1088" spc="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</a:t>
            </a:r>
            <a:r>
              <a:rPr sz="1088" spc="-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웹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표준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개발을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가능케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하는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핵심</a:t>
            </a:r>
            <a:r>
              <a:rPr lang="en-US"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ko-KR" altLang="en-US" sz="1088" spc="-95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컴포넌트 </a:t>
            </a:r>
            <a:r>
              <a:rPr lang="ko-KR" altLang="en-US"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 도구</a:t>
            </a:r>
            <a:endParaRPr sz="1088" spc="-95" dirty="0">
              <a:solidFill>
                <a:srgbClr val="3E3E3E"/>
              </a:solidFill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•플러그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인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을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통한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자체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ko-KR" altLang="en-US" sz="1088" spc="-100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컴포넌트</a:t>
            </a:r>
            <a:r>
              <a:rPr sz="1088" spc="-109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탑재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빠른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•One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Source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Multi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Use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(하나의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소스로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멀티디바이스,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멀티브라우저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지원)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•순수</a:t>
            </a:r>
            <a:r>
              <a:rPr sz="1088" spc="-1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 대비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투입되는 인력비율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낮음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>
              <a:lnSpc>
                <a:spcPct val="100000"/>
              </a:lnSpc>
            </a:pPr>
            <a:endParaRPr sz="1088" dirty="0">
              <a:latin typeface="Times New Roman"/>
              <a:cs typeface="Times New Roman"/>
            </a:endParaRPr>
          </a:p>
          <a:p>
            <a:pPr marL="96737">
              <a:spcBef>
                <a:spcPts val="765"/>
              </a:spcBef>
            </a:pP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성능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시스템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확장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호환성에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대한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유연한</a:t>
            </a:r>
            <a:r>
              <a:rPr sz="1270" b="1" spc="-1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대응</a:t>
            </a:r>
            <a:endParaRPr sz="1270" dirty="0">
              <a:latin typeface="Malgun Gothic"/>
              <a:cs typeface="Malgun Gothic"/>
            </a:endParaRPr>
          </a:p>
          <a:p>
            <a:pPr marL="11516">
              <a:spcBef>
                <a:spcPts val="1124"/>
              </a:spcBef>
            </a:pPr>
            <a:r>
              <a:rPr sz="1088" spc="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•사업자가</a:t>
            </a:r>
            <a:r>
              <a:rPr sz="1088" spc="-20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요구하는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다양한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충족의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조건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만족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•자사</a:t>
            </a:r>
            <a:r>
              <a:rPr sz="1088" spc="-19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개발제품이며 핵심엔진의 </a:t>
            </a:r>
            <a:r>
              <a:rPr sz="1088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유연한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커스터마이징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•필요</a:t>
            </a:r>
            <a:r>
              <a:rPr sz="1088" spc="-2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성능 확보 </a:t>
            </a:r>
            <a:r>
              <a:rPr sz="1088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(데이터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처리 속도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등)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145"/>
              </a:spcBef>
            </a:pPr>
            <a:r>
              <a:rPr sz="1088" spc="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•ERP,</a:t>
            </a:r>
            <a:r>
              <a:rPr sz="1088" spc="-18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그룹웨어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레거시시스템과의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연계 </a:t>
            </a:r>
            <a:r>
              <a:rPr sz="1088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11310097" y="398050"/>
            <a:ext cx="301153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23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296863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ko-KR" alt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그리드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분야 </a:t>
            </a:r>
            <a:r>
              <a:rPr lang="en-US" altLang="ko-KR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1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위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136210" y="406071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28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974056" y="1942995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974056" y="1954134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1030" name="Picture 6" descr="나라장터 종합쇼핑몰 로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41" y="464274"/>
            <a:ext cx="1264601" cy="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6495" y="1954134"/>
            <a:ext cx="366278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프로젝트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건수</a:t>
            </a:r>
            <a:r>
              <a:rPr lang="en-US" altLang="ko-KR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대비  기준</a:t>
            </a:r>
            <a:r>
              <a:rPr lang="en-US" altLang="ko-KR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, 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최근 </a:t>
            </a:r>
            <a:r>
              <a:rPr lang="en-US" altLang="ko-KR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년간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8144" y="6540749"/>
            <a:ext cx="158925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70" b="1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2018.01 </a:t>
            </a:r>
            <a:r>
              <a:rPr lang="ko-KR" altLang="en-US" sz="1270" b="1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</a:t>
            </a:r>
          </a:p>
        </p:txBody>
      </p:sp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402192"/>
              </p:ext>
            </p:extLst>
          </p:nvPr>
        </p:nvGraphicFramePr>
        <p:xfrm>
          <a:off x="378812" y="2911855"/>
          <a:ext cx="4572000" cy="343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89371"/>
              </p:ext>
            </p:extLst>
          </p:nvPr>
        </p:nvGraphicFramePr>
        <p:xfrm>
          <a:off x="6163732" y="2835655"/>
          <a:ext cx="5164667" cy="351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bject 12"/>
          <p:cNvSpPr/>
          <p:nvPr/>
        </p:nvSpPr>
        <p:spPr>
          <a:xfrm>
            <a:off x="7340989" y="1954134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4" h="324485">
                <a:moveTo>
                  <a:pt x="4185005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4077004" y="324002"/>
                </a:lnTo>
                <a:lnTo>
                  <a:pt x="4139442" y="322314"/>
                </a:lnTo>
                <a:lnTo>
                  <a:pt x="4171505" y="310502"/>
                </a:lnTo>
                <a:lnTo>
                  <a:pt x="4183318" y="278439"/>
                </a:lnTo>
                <a:lnTo>
                  <a:pt x="4185005" y="216001"/>
                </a:lnTo>
                <a:lnTo>
                  <a:pt x="4185005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TextBox 17"/>
          <p:cNvSpPr txBox="1"/>
          <p:nvPr/>
        </p:nvSpPr>
        <p:spPr>
          <a:xfrm>
            <a:off x="7473428" y="1954134"/>
            <a:ext cx="366278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프로젝트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금액</a:t>
            </a:r>
            <a:r>
              <a:rPr lang="en-US" altLang="ko-KR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대비  기준</a:t>
            </a:r>
            <a:r>
              <a:rPr lang="en-US" altLang="ko-KR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, 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최근 </a:t>
            </a:r>
            <a:r>
              <a:rPr lang="en-US" altLang="ko-KR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년간</a:t>
            </a:r>
          </a:p>
        </p:txBody>
      </p:sp>
      <p:sp>
        <p:nvSpPr>
          <p:cNvPr id="19" name="object 8"/>
          <p:cNvSpPr txBox="1"/>
          <p:nvPr/>
        </p:nvSpPr>
        <p:spPr>
          <a:xfrm>
            <a:off x="378812" y="1065957"/>
            <a:ext cx="1109322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유일한 객관적 시장 점유율 평가 기준인 </a:t>
            </a:r>
            <a:r>
              <a:rPr lang="ko-KR" altLang="en-US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조달쇼핑몰 구매 실적 기준으로 프로젝트 건수</a:t>
            </a:r>
            <a:r>
              <a:rPr lang="en-US" altLang="ko-KR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, </a:t>
            </a:r>
            <a:r>
              <a:rPr lang="ko-KR" altLang="en-US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프로젝트 금액 모두 </a:t>
            </a:r>
            <a:r>
              <a:rPr lang="en-US" altLang="ko-KR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50% </a:t>
            </a:r>
            <a:r>
              <a:rPr lang="ko-KR" altLang="en-US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이상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을 점유 제품</a:t>
            </a:r>
            <a:endParaRPr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403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299633"/>
            <a:ext cx="828357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</a:t>
            </a:r>
            <a:r>
              <a:rPr lang="en-US"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Grid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적용 프로젝트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097365" y="358900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29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390169" y="2451575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5" h="324485">
                <a:moveTo>
                  <a:pt x="4077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4185005" y="324002"/>
                </a:lnTo>
                <a:lnTo>
                  <a:pt x="4185005" y="108000"/>
                </a:lnTo>
                <a:lnTo>
                  <a:pt x="4183318" y="45562"/>
                </a:lnTo>
                <a:lnTo>
                  <a:pt x="4171505" y="13500"/>
                </a:lnTo>
                <a:lnTo>
                  <a:pt x="4139442" y="1687"/>
                </a:lnTo>
                <a:lnTo>
                  <a:pt x="4077004" y="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5"/>
          <p:cNvSpPr txBox="1"/>
          <p:nvPr/>
        </p:nvSpPr>
        <p:spPr>
          <a:xfrm>
            <a:off x="2486493" y="2487068"/>
            <a:ext cx="2158445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기관 표준 제품으로 선정 예시</a:t>
            </a:r>
            <a:endParaRPr sz="1270" dirty="0">
              <a:latin typeface="Malgun Gothic"/>
              <a:cs typeface="Malgun Gothic"/>
            </a:endParaRPr>
          </a:p>
        </p:txBody>
      </p:sp>
      <p:pic>
        <p:nvPicPr>
          <p:cNvPr id="1026" name="Picture 2" descr="등업이용_질병관리본부 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69" y="3190308"/>
            <a:ext cx="1356491" cy="4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0169" y="4236369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의료방사선 안전관리 플랫폼 구축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0169" y="4563673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결핵통합관리시스템</a:t>
            </a:r>
          </a:p>
        </p:txBody>
      </p:sp>
      <p:sp>
        <p:nvSpPr>
          <p:cNvPr id="12" name="object 4"/>
          <p:cNvSpPr/>
          <p:nvPr/>
        </p:nvSpPr>
        <p:spPr>
          <a:xfrm>
            <a:off x="6611527" y="2459992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5" h="324485">
                <a:moveTo>
                  <a:pt x="4077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4185005" y="324002"/>
                </a:lnTo>
                <a:lnTo>
                  <a:pt x="4185005" y="108000"/>
                </a:lnTo>
                <a:lnTo>
                  <a:pt x="4183318" y="45562"/>
                </a:lnTo>
                <a:lnTo>
                  <a:pt x="4171505" y="13500"/>
                </a:lnTo>
                <a:lnTo>
                  <a:pt x="4139442" y="1687"/>
                </a:lnTo>
                <a:lnTo>
                  <a:pt x="4077004" y="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5"/>
          <p:cNvSpPr txBox="1"/>
          <p:nvPr/>
        </p:nvSpPr>
        <p:spPr>
          <a:xfrm>
            <a:off x="6707850" y="2495485"/>
            <a:ext cx="2158445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기관 주요 제품으로 선정 예시</a:t>
            </a:r>
            <a:endParaRPr sz="1270" dirty="0">
              <a:latin typeface="Malgun Gothic"/>
              <a:cs typeface="Malgun Gothic"/>
            </a:endParaRPr>
          </a:p>
        </p:txBody>
      </p:sp>
      <p:pic>
        <p:nvPicPr>
          <p:cNvPr id="1028" name="Picture 4" descr="[문화] 환경사랑 실천을 위한 최고의 작품 ! 2014 대한민국 환경사랑공모전 수상작 발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64" y="3195016"/>
            <a:ext cx="1498085" cy="5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98116" y="4236369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폐자원에너지 종합정보시스템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8116" y="4563673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폐기물부담금 관리시스템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8116" y="4927890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상시모니터링</a:t>
            </a:r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시스템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0169" y="4927890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스마트검역 시스템구축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0169" y="5288610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감염병</a:t>
            </a:r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자동신고 체계구축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8116" y="5319015"/>
            <a:ext cx="3524010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폐기물 </a:t>
            </a:r>
            <a:r>
              <a:rPr lang="ko-KR" altLang="en-US" sz="1632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직매립</a:t>
            </a:r>
            <a:r>
              <a:rPr lang="ko-KR" altLang="en-US" sz="1632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제로화 시스템</a:t>
            </a:r>
          </a:p>
        </p:txBody>
      </p:sp>
      <p:sp>
        <p:nvSpPr>
          <p:cNvPr id="3" name="타원 2"/>
          <p:cNvSpPr/>
          <p:nvPr/>
        </p:nvSpPr>
        <p:spPr>
          <a:xfrm>
            <a:off x="2295597" y="4351640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295597" y="4694835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295597" y="5066087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295597" y="5437338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6372393" y="4351640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372393" y="4694835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372393" y="5066087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372393" y="5437338"/>
            <a:ext cx="69098" cy="6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378812" y="1065957"/>
            <a:ext cx="1109322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최초 적용 후 성공적인 프로젝트 평가 속에 </a:t>
            </a:r>
            <a:r>
              <a:rPr lang="ko-KR" altLang="en-US"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기관 표준 혹은 기관 주요제품으로 채택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되어 다수 시스템에 적용</a:t>
            </a:r>
            <a:endParaRPr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030710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937" y="3359902"/>
            <a:ext cx="4130393" cy="669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4353" b="1" spc="-308" dirty="0">
                <a:solidFill>
                  <a:schemeClr val="bg1">
                    <a:lumMod val="50000"/>
                  </a:schemeClr>
                </a:solidFill>
                <a:latin typeface="Malgun Gothic"/>
                <a:cs typeface="Malgun Gothic"/>
              </a:rPr>
              <a:t>㈜</a:t>
            </a:r>
            <a:r>
              <a:rPr sz="4353" b="1" spc="-308" dirty="0" err="1">
                <a:solidFill>
                  <a:schemeClr val="bg1">
                    <a:lumMod val="50000"/>
                  </a:schemeClr>
                </a:solidFill>
                <a:latin typeface="Malgun Gothic"/>
                <a:cs typeface="Malgun Gothic"/>
              </a:rPr>
              <a:t>소프트보울</a:t>
            </a:r>
            <a:endParaRPr sz="4353" dirty="0">
              <a:solidFill>
                <a:schemeClr val="bg1">
                  <a:lumMod val="50000"/>
                </a:schemeClr>
              </a:solidFill>
              <a:latin typeface="Malgun Gothic"/>
              <a:cs typeface="Malgun Gothic"/>
            </a:endParaRPr>
          </a:p>
        </p:txBody>
      </p:sp>
      <p:sp>
        <p:nvSpPr>
          <p:cNvPr id="18" name="object 2"/>
          <p:cNvSpPr/>
          <p:nvPr/>
        </p:nvSpPr>
        <p:spPr>
          <a:xfrm>
            <a:off x="1332274" y="0"/>
            <a:ext cx="9695634" cy="1958935"/>
          </a:xfrm>
          <a:custGeom>
            <a:avLst/>
            <a:gdLst/>
            <a:ahLst/>
            <a:cxnLst/>
            <a:rect l="l" t="t" r="r" b="b"/>
            <a:pathLst>
              <a:path w="10692130" h="2160270">
                <a:moveTo>
                  <a:pt x="0" y="2159990"/>
                </a:moveTo>
                <a:lnTo>
                  <a:pt x="10692003" y="2159990"/>
                </a:lnTo>
                <a:lnTo>
                  <a:pt x="10692003" y="0"/>
                </a:lnTo>
                <a:lnTo>
                  <a:pt x="0" y="0"/>
                </a:lnTo>
                <a:lnTo>
                  <a:pt x="0" y="215999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4292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330841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소프트보울 신인도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7365" y="40675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30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37698" y="1727243"/>
            <a:ext cx="2314215" cy="294243"/>
          </a:xfrm>
          <a:custGeom>
            <a:avLst/>
            <a:gdLst/>
            <a:ahLst/>
            <a:cxnLst/>
            <a:rect l="l" t="t" r="r" b="b"/>
            <a:pathLst>
              <a:path w="2552065" h="324485">
                <a:moveTo>
                  <a:pt x="2551506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2443505" y="324002"/>
                </a:lnTo>
                <a:lnTo>
                  <a:pt x="2505943" y="322314"/>
                </a:lnTo>
                <a:lnTo>
                  <a:pt x="2538006" y="310502"/>
                </a:lnTo>
                <a:lnTo>
                  <a:pt x="2549818" y="278439"/>
                </a:lnTo>
                <a:lnTo>
                  <a:pt x="2551506" y="216001"/>
                </a:lnTo>
                <a:lnTo>
                  <a:pt x="2551506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01" name="그룹 100"/>
          <p:cNvGrpSpPr/>
          <p:nvPr/>
        </p:nvGrpSpPr>
        <p:grpSpPr>
          <a:xfrm>
            <a:off x="1948535" y="2461626"/>
            <a:ext cx="2103378" cy="1500803"/>
            <a:chOff x="1312506" y="5377650"/>
            <a:chExt cx="1677683" cy="1373388"/>
          </a:xfrm>
        </p:grpSpPr>
        <p:sp>
          <p:nvSpPr>
            <p:cNvPr id="19" name="object 19"/>
            <p:cNvSpPr/>
            <p:nvPr/>
          </p:nvSpPr>
          <p:spPr>
            <a:xfrm>
              <a:off x="1606778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6237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5695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5154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3530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83002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2722460" y="5377675"/>
              <a:ext cx="139700" cy="102870"/>
            </a:xfrm>
            <a:custGeom>
              <a:avLst/>
              <a:gdLst/>
              <a:ahLst/>
              <a:cxnLst/>
              <a:rect l="l" t="t" r="r" b="b"/>
              <a:pathLst>
                <a:path w="139700" h="102870">
                  <a:moveTo>
                    <a:pt x="0" y="0"/>
                  </a:moveTo>
                  <a:lnTo>
                    <a:pt x="139458" y="0"/>
                  </a:lnTo>
                  <a:lnTo>
                    <a:pt x="139458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26"/>
            <p:cNvSpPr/>
            <p:nvPr/>
          </p:nvSpPr>
          <p:spPr>
            <a:xfrm>
              <a:off x="2861919" y="5377675"/>
              <a:ext cx="128270" cy="102870"/>
            </a:xfrm>
            <a:custGeom>
              <a:avLst/>
              <a:gdLst/>
              <a:ahLst/>
              <a:cxnLst/>
              <a:rect l="l" t="t" r="r" b="b"/>
              <a:pathLst>
                <a:path w="128269" h="102870">
                  <a:moveTo>
                    <a:pt x="0" y="0"/>
                  </a:moveTo>
                  <a:lnTo>
                    <a:pt x="127876" y="0"/>
                  </a:lnTo>
                  <a:lnTo>
                    <a:pt x="127876" y="102371"/>
                  </a:lnTo>
                  <a:lnTo>
                    <a:pt x="0" y="10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6778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6237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5695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2025154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" name="object 31"/>
            <p:cNvSpPr/>
            <p:nvPr/>
          </p:nvSpPr>
          <p:spPr>
            <a:xfrm>
              <a:off x="2443530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83002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3"/>
            <p:cNvSpPr/>
            <p:nvPr/>
          </p:nvSpPr>
          <p:spPr>
            <a:xfrm>
              <a:off x="2722460" y="548005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" name="object 34"/>
            <p:cNvSpPr/>
            <p:nvPr/>
          </p:nvSpPr>
          <p:spPr>
            <a:xfrm>
              <a:off x="2861919" y="5480059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606778" y="5594604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46237" y="5594604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7"/>
            <p:cNvSpPr/>
            <p:nvPr/>
          </p:nvSpPr>
          <p:spPr>
            <a:xfrm>
              <a:off x="1885695" y="5594604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8"/>
            <p:cNvSpPr/>
            <p:nvPr/>
          </p:nvSpPr>
          <p:spPr>
            <a:xfrm>
              <a:off x="2583002" y="5594604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2722460" y="5594604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" name="object 40"/>
            <p:cNvSpPr/>
            <p:nvPr/>
          </p:nvSpPr>
          <p:spPr>
            <a:xfrm>
              <a:off x="2861919" y="5594604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" name="object 41"/>
            <p:cNvSpPr/>
            <p:nvPr/>
          </p:nvSpPr>
          <p:spPr>
            <a:xfrm>
              <a:off x="1606778" y="570914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6237" y="570914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" name="object 43"/>
            <p:cNvSpPr/>
            <p:nvPr/>
          </p:nvSpPr>
          <p:spPr>
            <a:xfrm>
              <a:off x="2722460" y="5709149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" name="object 44"/>
            <p:cNvSpPr/>
            <p:nvPr/>
          </p:nvSpPr>
          <p:spPr>
            <a:xfrm>
              <a:off x="2861919" y="5709149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6778" y="6052797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" name="object 46"/>
            <p:cNvSpPr/>
            <p:nvPr/>
          </p:nvSpPr>
          <p:spPr>
            <a:xfrm>
              <a:off x="2722460" y="6052797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" name="object 47"/>
            <p:cNvSpPr/>
            <p:nvPr/>
          </p:nvSpPr>
          <p:spPr>
            <a:xfrm>
              <a:off x="2861919" y="6052797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06778" y="6167355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" name="object 49"/>
            <p:cNvSpPr/>
            <p:nvPr/>
          </p:nvSpPr>
          <p:spPr>
            <a:xfrm>
              <a:off x="1746237" y="6167355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" name="object 50"/>
            <p:cNvSpPr/>
            <p:nvPr/>
          </p:nvSpPr>
          <p:spPr>
            <a:xfrm>
              <a:off x="2583002" y="6167355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2460" y="6167355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" name="object 52"/>
            <p:cNvSpPr/>
            <p:nvPr/>
          </p:nvSpPr>
          <p:spPr>
            <a:xfrm>
              <a:off x="2861919" y="6167355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" name="object 53"/>
            <p:cNvSpPr/>
            <p:nvPr/>
          </p:nvSpPr>
          <p:spPr>
            <a:xfrm>
              <a:off x="1606778" y="6281900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6237" y="6281900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" name="object 55"/>
            <p:cNvSpPr/>
            <p:nvPr/>
          </p:nvSpPr>
          <p:spPr>
            <a:xfrm>
              <a:off x="1885695" y="6281900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" name="object 56"/>
            <p:cNvSpPr/>
            <p:nvPr/>
          </p:nvSpPr>
          <p:spPr>
            <a:xfrm>
              <a:off x="2443530" y="6281900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" name="object 57"/>
            <p:cNvSpPr/>
            <p:nvPr/>
          </p:nvSpPr>
          <p:spPr>
            <a:xfrm>
              <a:off x="2583002" y="6281900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" name="object 58"/>
            <p:cNvSpPr/>
            <p:nvPr/>
          </p:nvSpPr>
          <p:spPr>
            <a:xfrm>
              <a:off x="2722460" y="6281900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5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" name="object 59"/>
            <p:cNvSpPr/>
            <p:nvPr/>
          </p:nvSpPr>
          <p:spPr>
            <a:xfrm>
              <a:off x="2861919" y="6281900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" name="object 60"/>
            <p:cNvSpPr/>
            <p:nvPr/>
          </p:nvSpPr>
          <p:spPr>
            <a:xfrm>
              <a:off x="1606778" y="6396458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4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" name="object 61"/>
            <p:cNvSpPr/>
            <p:nvPr/>
          </p:nvSpPr>
          <p:spPr>
            <a:xfrm>
              <a:off x="1746237" y="6396458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4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" name="object 62"/>
            <p:cNvSpPr/>
            <p:nvPr/>
          </p:nvSpPr>
          <p:spPr>
            <a:xfrm>
              <a:off x="1885695" y="6396458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4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" name="object 63"/>
            <p:cNvSpPr/>
            <p:nvPr/>
          </p:nvSpPr>
          <p:spPr>
            <a:xfrm>
              <a:off x="2443530" y="6396458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4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" name="object 64"/>
            <p:cNvSpPr/>
            <p:nvPr/>
          </p:nvSpPr>
          <p:spPr>
            <a:xfrm>
              <a:off x="2583002" y="6396458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4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" name="object 65"/>
            <p:cNvSpPr/>
            <p:nvPr/>
          </p:nvSpPr>
          <p:spPr>
            <a:xfrm>
              <a:off x="2722460" y="6396458"/>
              <a:ext cx="139700" cy="114935"/>
            </a:xfrm>
            <a:custGeom>
              <a:avLst/>
              <a:gdLst/>
              <a:ahLst/>
              <a:cxnLst/>
              <a:rect l="l" t="t" r="r" b="b"/>
              <a:pathLst>
                <a:path w="139700" h="114934">
                  <a:moveTo>
                    <a:pt x="0" y="0"/>
                  </a:moveTo>
                  <a:lnTo>
                    <a:pt x="139458" y="0"/>
                  </a:lnTo>
                  <a:lnTo>
                    <a:pt x="139458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" name="object 66"/>
            <p:cNvSpPr/>
            <p:nvPr/>
          </p:nvSpPr>
          <p:spPr>
            <a:xfrm>
              <a:off x="2861919" y="6396458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4">
                  <a:moveTo>
                    <a:pt x="0" y="0"/>
                  </a:moveTo>
                  <a:lnTo>
                    <a:pt x="127876" y="0"/>
                  </a:lnTo>
                  <a:lnTo>
                    <a:pt x="127876" y="114544"/>
                  </a:lnTo>
                  <a:lnTo>
                    <a:pt x="0" y="1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" name="object 67"/>
            <p:cNvSpPr/>
            <p:nvPr/>
          </p:nvSpPr>
          <p:spPr>
            <a:xfrm>
              <a:off x="1606776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" name="object 68"/>
            <p:cNvSpPr/>
            <p:nvPr/>
          </p:nvSpPr>
          <p:spPr>
            <a:xfrm>
              <a:off x="1746236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" name="object 69"/>
            <p:cNvSpPr/>
            <p:nvPr/>
          </p:nvSpPr>
          <p:spPr>
            <a:xfrm>
              <a:off x="1885695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" name="object 70"/>
            <p:cNvSpPr/>
            <p:nvPr/>
          </p:nvSpPr>
          <p:spPr>
            <a:xfrm>
              <a:off x="2025156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" name="object 71"/>
            <p:cNvSpPr/>
            <p:nvPr/>
          </p:nvSpPr>
          <p:spPr>
            <a:xfrm>
              <a:off x="2164615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4075" y="5377675"/>
              <a:ext cx="0" cy="1136650"/>
            </a:xfrm>
            <a:custGeom>
              <a:avLst/>
              <a:gdLst/>
              <a:ahLst/>
              <a:cxnLst/>
              <a:rect l="l" t="t" r="r" b="b"/>
              <a:pathLst>
                <a:path h="1136650">
                  <a:moveTo>
                    <a:pt x="0" y="0"/>
                  </a:moveTo>
                  <a:lnTo>
                    <a:pt x="0" y="1136551"/>
                  </a:lnTo>
                </a:path>
              </a:pathLst>
            </a:custGeom>
            <a:ln w="127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3" name="object 73"/>
            <p:cNvSpPr/>
            <p:nvPr/>
          </p:nvSpPr>
          <p:spPr>
            <a:xfrm>
              <a:off x="2304075" y="6514224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h="107315">
                  <a:moveTo>
                    <a:pt x="0" y="0"/>
                  </a:moveTo>
                  <a:lnTo>
                    <a:pt x="0" y="106857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4" name="object 74"/>
            <p:cNvSpPr/>
            <p:nvPr/>
          </p:nvSpPr>
          <p:spPr>
            <a:xfrm>
              <a:off x="2443535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5" name="object 75"/>
            <p:cNvSpPr/>
            <p:nvPr/>
          </p:nvSpPr>
          <p:spPr>
            <a:xfrm>
              <a:off x="2582995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6" name="object 76"/>
            <p:cNvSpPr/>
            <p:nvPr/>
          </p:nvSpPr>
          <p:spPr>
            <a:xfrm>
              <a:off x="2722455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7" name="object 77"/>
            <p:cNvSpPr/>
            <p:nvPr/>
          </p:nvSpPr>
          <p:spPr>
            <a:xfrm>
              <a:off x="2861919" y="537767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5">
                  <a:moveTo>
                    <a:pt x="0" y="0"/>
                  </a:moveTo>
                  <a:lnTo>
                    <a:pt x="0" y="1243406"/>
                  </a:lnTo>
                </a:path>
              </a:pathLst>
            </a:custGeom>
            <a:ln w="63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8" name="object 78"/>
            <p:cNvSpPr/>
            <p:nvPr/>
          </p:nvSpPr>
          <p:spPr>
            <a:xfrm>
              <a:off x="1476946" y="5480053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9" name="object 79"/>
            <p:cNvSpPr/>
            <p:nvPr/>
          </p:nvSpPr>
          <p:spPr>
            <a:xfrm>
              <a:off x="1476946" y="5594603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0" name="object 80"/>
            <p:cNvSpPr/>
            <p:nvPr/>
          </p:nvSpPr>
          <p:spPr>
            <a:xfrm>
              <a:off x="1476946" y="5709153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1" name="object 81"/>
            <p:cNvSpPr/>
            <p:nvPr/>
          </p:nvSpPr>
          <p:spPr>
            <a:xfrm>
              <a:off x="1476946" y="5823703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2" name="object 82"/>
            <p:cNvSpPr/>
            <p:nvPr/>
          </p:nvSpPr>
          <p:spPr>
            <a:xfrm>
              <a:off x="1476946" y="5938252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653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3" name="object 83"/>
            <p:cNvSpPr/>
            <p:nvPr/>
          </p:nvSpPr>
          <p:spPr>
            <a:xfrm>
              <a:off x="1603601" y="5938252"/>
              <a:ext cx="1386205" cy="0"/>
            </a:xfrm>
            <a:custGeom>
              <a:avLst/>
              <a:gdLst/>
              <a:ahLst/>
              <a:cxnLst/>
              <a:rect l="l" t="t" r="r" b="b"/>
              <a:pathLst>
                <a:path w="1386205">
                  <a:moveTo>
                    <a:pt x="0" y="0"/>
                  </a:moveTo>
                  <a:lnTo>
                    <a:pt x="1386194" y="0"/>
                  </a:lnTo>
                </a:path>
              </a:pathLst>
            </a:custGeom>
            <a:ln w="128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4" name="object 84"/>
            <p:cNvSpPr/>
            <p:nvPr/>
          </p:nvSpPr>
          <p:spPr>
            <a:xfrm>
              <a:off x="1476946" y="6052802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5" name="object 85"/>
            <p:cNvSpPr/>
            <p:nvPr/>
          </p:nvSpPr>
          <p:spPr>
            <a:xfrm>
              <a:off x="1476946" y="6167352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6" name="object 86"/>
            <p:cNvSpPr/>
            <p:nvPr/>
          </p:nvSpPr>
          <p:spPr>
            <a:xfrm>
              <a:off x="1476946" y="6281902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7" name="object 87"/>
            <p:cNvSpPr/>
            <p:nvPr/>
          </p:nvSpPr>
          <p:spPr>
            <a:xfrm>
              <a:off x="1476946" y="6396452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8" name="object 88"/>
            <p:cNvSpPr/>
            <p:nvPr/>
          </p:nvSpPr>
          <p:spPr>
            <a:xfrm>
              <a:off x="1476946" y="6511001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5">
                  <a:moveTo>
                    <a:pt x="0" y="0"/>
                  </a:moveTo>
                  <a:lnTo>
                    <a:pt x="1512849" y="0"/>
                  </a:lnTo>
                </a:path>
              </a:pathLst>
            </a:custGeom>
            <a:ln w="644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700491" y="5562675"/>
              <a:ext cx="128270" cy="1532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1088" spc="-23" dirty="0">
                  <a:solidFill>
                    <a:srgbClr val="262626"/>
                  </a:solidFill>
                  <a:latin typeface="Lucida Sans"/>
                  <a:cs typeface="Lucida Sans"/>
                </a:rPr>
                <a:t>C</a:t>
              </a:r>
              <a:endParaRPr sz="1088">
                <a:latin typeface="Lucida Sans"/>
                <a:cs typeface="Lucida Sans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2760891" y="5562675"/>
              <a:ext cx="136525" cy="1532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1088" spc="36" dirty="0">
                  <a:solidFill>
                    <a:srgbClr val="262626"/>
                  </a:solidFill>
                  <a:latin typeface="Lucida Sans"/>
                  <a:cs typeface="Lucida Sans"/>
                </a:rPr>
                <a:t>A</a:t>
              </a:r>
              <a:endParaRPr sz="1088">
                <a:latin typeface="Lucida Sans"/>
                <a:cs typeface="Lucida Sans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2760891" y="6303930"/>
              <a:ext cx="118110" cy="1532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1088" spc="32" dirty="0">
                  <a:solidFill>
                    <a:srgbClr val="262626"/>
                  </a:solidFill>
                  <a:latin typeface="Lucida Sans"/>
                  <a:cs typeface="Lucida Sans"/>
                </a:rPr>
                <a:t>B</a:t>
              </a:r>
              <a:endParaRPr sz="1088">
                <a:latin typeface="Lucida Sans"/>
                <a:cs typeface="Lucida Sans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1700491" y="6303930"/>
              <a:ext cx="113664" cy="1532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1088" spc="36" dirty="0">
                  <a:solidFill>
                    <a:srgbClr val="262626"/>
                  </a:solidFill>
                  <a:latin typeface="Lucida Sans"/>
                  <a:cs typeface="Lucida Sans"/>
                </a:rPr>
                <a:t>E</a:t>
              </a:r>
              <a:endParaRPr sz="1088">
                <a:latin typeface="Lucida Sans"/>
                <a:cs typeface="Lucida San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2806941" y="5498744"/>
              <a:ext cx="50812" cy="64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4" name="object 94"/>
            <p:cNvSpPr/>
            <p:nvPr/>
          </p:nvSpPr>
          <p:spPr>
            <a:xfrm>
              <a:off x="2806954" y="5498750"/>
              <a:ext cx="50800" cy="64769"/>
            </a:xfrm>
            <a:custGeom>
              <a:avLst/>
              <a:gdLst/>
              <a:ahLst/>
              <a:cxnLst/>
              <a:rect l="l" t="t" r="r" b="b"/>
              <a:pathLst>
                <a:path w="50800" h="64770">
                  <a:moveTo>
                    <a:pt x="0" y="32226"/>
                  </a:moveTo>
                  <a:lnTo>
                    <a:pt x="1995" y="19680"/>
                  </a:lnTo>
                  <a:lnTo>
                    <a:pt x="7437" y="9437"/>
                  </a:lnTo>
                  <a:lnTo>
                    <a:pt x="15510" y="2531"/>
                  </a:lnTo>
                  <a:lnTo>
                    <a:pt x="25400" y="0"/>
                  </a:lnTo>
                  <a:lnTo>
                    <a:pt x="35289" y="2531"/>
                  </a:lnTo>
                  <a:lnTo>
                    <a:pt x="43362" y="9437"/>
                  </a:lnTo>
                  <a:lnTo>
                    <a:pt x="48804" y="19680"/>
                  </a:lnTo>
                  <a:lnTo>
                    <a:pt x="50800" y="32226"/>
                  </a:lnTo>
                  <a:lnTo>
                    <a:pt x="48804" y="44771"/>
                  </a:lnTo>
                  <a:lnTo>
                    <a:pt x="43362" y="55015"/>
                  </a:lnTo>
                  <a:lnTo>
                    <a:pt x="35289" y="61920"/>
                  </a:lnTo>
                  <a:lnTo>
                    <a:pt x="25400" y="64452"/>
                  </a:lnTo>
                  <a:lnTo>
                    <a:pt x="15510" y="61920"/>
                  </a:lnTo>
                  <a:lnTo>
                    <a:pt x="7437" y="55015"/>
                  </a:lnTo>
                  <a:lnTo>
                    <a:pt x="1995" y="44771"/>
                  </a:lnTo>
                  <a:lnTo>
                    <a:pt x="0" y="32226"/>
                  </a:lnTo>
                  <a:close/>
                </a:path>
              </a:pathLst>
            </a:custGeom>
            <a:ln w="12772">
              <a:solidFill>
                <a:srgbClr val="ED3939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5" name="object 95"/>
            <p:cNvSpPr/>
            <p:nvPr/>
          </p:nvSpPr>
          <p:spPr>
            <a:xfrm>
              <a:off x="1476946" y="5377650"/>
              <a:ext cx="1513205" cy="1243965"/>
            </a:xfrm>
            <a:custGeom>
              <a:avLst/>
              <a:gdLst/>
              <a:ahLst/>
              <a:cxnLst/>
              <a:rect l="l" t="t" r="r" b="b"/>
              <a:pathLst>
                <a:path w="1513205" h="1243965">
                  <a:moveTo>
                    <a:pt x="0" y="1243418"/>
                  </a:moveTo>
                  <a:lnTo>
                    <a:pt x="1512849" y="1243418"/>
                  </a:lnTo>
                  <a:lnTo>
                    <a:pt x="1512849" y="0"/>
                  </a:lnTo>
                  <a:lnTo>
                    <a:pt x="0" y="0"/>
                  </a:lnTo>
                  <a:lnTo>
                    <a:pt x="0" y="1243418"/>
                  </a:lnTo>
                  <a:close/>
                </a:path>
              </a:pathLst>
            </a:custGeom>
            <a:ln w="12700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1312506" y="5634545"/>
              <a:ext cx="120014" cy="5104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marR="4607" algn="just"/>
              <a:r>
                <a:rPr sz="725" spc="-32" dirty="0">
                  <a:solidFill>
                    <a:srgbClr val="231F20"/>
                  </a:solidFill>
                  <a:latin typeface="나눔바른고딕" panose="020B0603020101020101" pitchFamily="50" charset="-127"/>
                  <a:cs typeface="Gulim"/>
                </a:rPr>
                <a:t>성  장  성  지  수</a:t>
              </a:r>
              <a:endParaRPr sz="725" dirty="0">
                <a:latin typeface="나눔바른고딕" panose="020B0603020101020101" pitchFamily="50" charset="-127"/>
                <a:cs typeface="Gulim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2063597" y="6648941"/>
              <a:ext cx="492759" cy="1020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sz="725" spc="-63" dirty="0">
                  <a:solidFill>
                    <a:srgbClr val="231F20"/>
                  </a:solidFill>
                  <a:latin typeface="나눔바른고딕" panose="020B0603020101020101" pitchFamily="50" charset="-127"/>
                  <a:cs typeface="Gulim"/>
                </a:rPr>
                <a:t>수익성지수</a:t>
              </a:r>
              <a:endParaRPr sz="725" dirty="0">
                <a:latin typeface="나눔바른고딕" panose="020B0603020101020101" pitchFamily="50" charset="-127"/>
                <a:cs typeface="Gulim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2099001" y="2142548"/>
            <a:ext cx="5987362" cy="1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524">
              <a:tabLst>
                <a:tab pos="3948960" algn="l"/>
              </a:tabLst>
            </a:pPr>
            <a:r>
              <a:rPr sz="997" spc="-86" dirty="0" smtClean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▶</a:t>
            </a:r>
            <a:r>
              <a:rPr sz="997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매출 </a:t>
            </a:r>
            <a:r>
              <a:rPr sz="997" spc="-7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및</a:t>
            </a:r>
            <a:r>
              <a:rPr sz="997" spc="-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수익성</a:t>
            </a:r>
            <a:r>
              <a:rPr sz="997" spc="-5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분석	</a:t>
            </a:r>
            <a:r>
              <a:rPr sz="997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▶재무제표 </a:t>
            </a:r>
            <a:r>
              <a:rPr sz="997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이익</a:t>
            </a:r>
            <a:r>
              <a:rPr sz="997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분석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graphicFrame>
        <p:nvGraphicFramePr>
          <p:cNvPr id="100" name="object 100"/>
          <p:cNvGraphicFramePr>
            <a:graphicFrameLocks noGrp="1"/>
          </p:cNvGraphicFramePr>
          <p:nvPr>
            <p:extLst/>
          </p:nvPr>
        </p:nvGraphicFramePr>
        <p:xfrm>
          <a:off x="1915172" y="4672769"/>
          <a:ext cx="2763929" cy="1603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3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6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4432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1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구분</a:t>
                      </a:r>
                      <a:endParaRPr sz="7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60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3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2014</a:t>
                      </a:r>
                      <a:endParaRPr sz="7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FFFFFF"/>
                      </a:solidFill>
                      <a:prstDash val="solid"/>
                    </a:lnL>
                    <a:lnR w="6083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3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2015</a:t>
                      </a:r>
                      <a:endParaRPr sz="7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FFFFFF"/>
                      </a:solidFill>
                      <a:prstDash val="solid"/>
                    </a:lnL>
                    <a:lnR w="6083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3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201</a:t>
                      </a:r>
                      <a:r>
                        <a:rPr lang="en-US" sz="700" b="1" spc="3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6</a:t>
                      </a:r>
                      <a:endParaRPr sz="7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0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BDBDBD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700" b="1" spc="1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매출액</a:t>
                      </a:r>
                      <a:endParaRPr sz="7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17.5억</a:t>
                      </a:r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18</a:t>
                      </a:r>
                      <a:r>
                        <a:rPr sz="900" spc="-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.</a:t>
                      </a:r>
                      <a:r>
                        <a:rPr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5</a:t>
                      </a:r>
                      <a:r>
                        <a:rPr sz="90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억</a:t>
                      </a:r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18</a:t>
                      </a:r>
                      <a:r>
                        <a:rPr sz="900" spc="-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.</a:t>
                      </a:r>
                      <a:r>
                        <a:rPr lang="en-US"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9</a:t>
                      </a:r>
                      <a:r>
                        <a:rPr sz="90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억</a:t>
                      </a:r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pPr marL="149225" marR="153035" algn="ctr">
                        <a:lnSpc>
                          <a:spcPct val="149000"/>
                        </a:lnSpc>
                        <a:spcBef>
                          <a:spcPts val="15"/>
                        </a:spcBef>
                      </a:pPr>
                      <a:r>
                        <a:rPr lang="ko-KR" altLang="en-US" sz="700" b="1" spc="4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당기 순</a:t>
                      </a:r>
                      <a:r>
                        <a:rPr sz="700" b="1" spc="45" dirty="0" err="1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이익</a:t>
                      </a:r>
                      <a:endParaRPr sz="7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2</a:t>
                      </a:r>
                      <a:r>
                        <a:rPr lang="en-US" sz="900" spc="-1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.01</a:t>
                      </a:r>
                      <a:r>
                        <a:rPr sz="900" spc="-1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억</a:t>
                      </a:r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2</a:t>
                      </a:r>
                      <a:r>
                        <a:rPr sz="900" spc="-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.</a:t>
                      </a:r>
                      <a:r>
                        <a:rPr lang="en-US"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73</a:t>
                      </a:r>
                      <a:r>
                        <a:rPr sz="90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억</a:t>
                      </a:r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2</a:t>
                      </a:r>
                      <a:r>
                        <a:rPr sz="900" spc="-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.</a:t>
                      </a:r>
                      <a:r>
                        <a:rPr lang="en-US" sz="900" spc="-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3</a:t>
                      </a:r>
                      <a:r>
                        <a:rPr lang="en-US" sz="900" spc="-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3</a:t>
                      </a:r>
                      <a:r>
                        <a:rPr sz="90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억</a:t>
                      </a:r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083">
                      <a:solidFill>
                        <a:srgbClr val="BFBFBF"/>
                      </a:solidFill>
                      <a:prstDash val="solid"/>
                    </a:lnT>
                    <a:lnB w="6083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019">
                <a:tc>
                  <a:txBody>
                    <a:bodyPr/>
                    <a:lstStyle/>
                    <a:p>
                      <a:pPr algn="ctr"/>
                      <a:endParaRPr sz="9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R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8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상위</a:t>
                      </a: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8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상위</a:t>
                      </a: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T w="6083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8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상위</a:t>
                      </a: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083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904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spc="15" dirty="0">
                          <a:solidFill>
                            <a:srgbClr val="2C2C2C"/>
                          </a:solidFill>
                          <a:latin typeface="Malgun Gothic"/>
                          <a:cs typeface="Malgun Gothic"/>
                        </a:rPr>
                        <a:t>수익성</a:t>
                      </a:r>
                      <a:endParaRPr sz="7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910"/>
                        </a:lnSpc>
                      </a:pPr>
                      <a:r>
                        <a:rPr sz="800" spc="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10%~20</a:t>
                      </a:r>
                      <a:r>
                        <a:rPr lang="en-US" sz="800" spc="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 %</a:t>
                      </a: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910"/>
                        </a:lnSpc>
                      </a:pPr>
                      <a:r>
                        <a:rPr sz="800" spc="-4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10</a:t>
                      </a:r>
                      <a:r>
                        <a:rPr sz="800" spc="1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%</a:t>
                      </a:r>
                      <a:r>
                        <a:rPr sz="800" spc="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~</a:t>
                      </a:r>
                      <a:r>
                        <a:rPr sz="800" spc="-4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20</a:t>
                      </a:r>
                      <a:r>
                        <a:rPr lang="en-US" sz="800" spc="-4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 %</a:t>
                      </a: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910"/>
                        </a:lnSpc>
                      </a:pPr>
                      <a:r>
                        <a:rPr sz="800" spc="-4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10</a:t>
                      </a:r>
                      <a:r>
                        <a:rPr sz="800" spc="1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%</a:t>
                      </a:r>
                      <a:r>
                        <a:rPr sz="800" spc="10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~</a:t>
                      </a:r>
                      <a:r>
                        <a:rPr sz="800" spc="-4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20</a:t>
                      </a:r>
                      <a:r>
                        <a:rPr lang="en-US" sz="800" spc="-45" dirty="0">
                          <a:solidFill>
                            <a:srgbClr val="2C2C2C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 %</a:t>
                      </a: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739">
                <a:tc>
                  <a:txBody>
                    <a:bodyPr/>
                    <a:lstStyle/>
                    <a:p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R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44"/>
                        </a:lnSpc>
                      </a:pP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944"/>
                        </a:lnSpc>
                      </a:pP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>
                      <a:solidFill>
                        <a:srgbClr val="BFBFBF"/>
                      </a:solidFill>
                      <a:prstDash val="solid"/>
                    </a:lnL>
                    <a:lnR w="6083">
                      <a:solidFill>
                        <a:srgbClr val="BFBFBF"/>
                      </a:solidFill>
                      <a:prstDash val="solid"/>
                    </a:lnR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944"/>
                        </a:lnSpc>
                      </a:pPr>
                      <a:endParaRPr sz="8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6083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6" name="그림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14" y="2823878"/>
            <a:ext cx="2348598" cy="3023560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28" y="2811798"/>
            <a:ext cx="2342463" cy="303564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49135" y="716770"/>
            <a:ext cx="10674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"/>
              </a:spcBef>
            </a:pPr>
            <a:endParaRPr lang="ko-KR" altLang="en-US" sz="1400" dirty="0" smtClean="0">
              <a:latin typeface="Times New Roman"/>
              <a:cs typeface="Times New Roman"/>
            </a:endParaRPr>
          </a:p>
          <a:p>
            <a:pPr marL="11516"/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재무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결산 기준 </a:t>
            </a:r>
            <a:r>
              <a:rPr lang="en-US" altLang="ko-KR" sz="1600" b="1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5</a:t>
            </a:r>
            <a:r>
              <a:rPr lang="ko-KR" altLang="en-US" sz="1600" b="1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년 연속  </a:t>
            </a:r>
            <a:r>
              <a:rPr lang="ko-KR" altLang="en-US" sz="1600" b="1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매출액 대비 </a:t>
            </a:r>
            <a:r>
              <a:rPr lang="en-US" altLang="ko-KR" sz="1600" b="1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15% </a:t>
            </a:r>
            <a:r>
              <a:rPr lang="ko-KR" altLang="en-US" sz="1600" b="1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이상 </a:t>
            </a:r>
            <a:r>
              <a:rPr lang="ko-KR" altLang="en-US" sz="1600" b="1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당기순</a:t>
            </a:r>
            <a:r>
              <a:rPr lang="ko-KR" altLang="en-US" sz="1600" b="1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이익</a:t>
            </a:r>
            <a:r>
              <a:rPr lang="ko-KR" alt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을 내고 있는 건실한 재무구조 기업</a:t>
            </a:r>
            <a:endParaRPr lang="ko-KR" altLang="en-US"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91049" y="169505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860"/>
            <a:r>
              <a:rPr lang="ko-KR" altLang="en-US" b="1" spc="-113" dirty="0" smtClean="0">
                <a:solidFill>
                  <a:schemeClr val="bg1"/>
                </a:solidFill>
                <a:latin typeface="Malgun Gothic"/>
                <a:cs typeface="Malgun Gothic"/>
              </a:rPr>
              <a:t>재정에 </a:t>
            </a:r>
            <a:r>
              <a:rPr lang="ko-KR" altLang="en-US" b="1" spc="-109" dirty="0" smtClean="0">
                <a:solidFill>
                  <a:schemeClr val="bg1"/>
                </a:solidFill>
                <a:latin typeface="Malgun Gothic"/>
                <a:cs typeface="Malgun Gothic"/>
              </a:rPr>
              <a:t>대한</a:t>
            </a:r>
            <a:r>
              <a:rPr lang="ko-KR" altLang="en-US" b="1" spc="-245" dirty="0" smtClean="0">
                <a:solidFill>
                  <a:schemeClr val="bg1"/>
                </a:solidFill>
                <a:latin typeface="Malgun Gothic"/>
                <a:cs typeface="Malgun Gothic"/>
              </a:rPr>
              <a:t> </a:t>
            </a:r>
            <a:r>
              <a:rPr lang="ko-KR" altLang="en-US" b="1" spc="-122" dirty="0" smtClean="0">
                <a:solidFill>
                  <a:schemeClr val="bg1"/>
                </a:solidFill>
                <a:latin typeface="Malgun Gothic"/>
                <a:cs typeface="Malgun Gothic"/>
              </a:rPr>
              <a:t>신인도</a:t>
            </a:r>
            <a:endParaRPr lang="ko-KR" altLang="en-US" dirty="0" smtClean="0">
              <a:solidFill>
                <a:schemeClr val="bg1"/>
              </a:solidFill>
              <a:latin typeface="Malgun Gothic"/>
              <a:cs typeface="Malgun Gothic"/>
            </a:endParaRPr>
          </a:p>
          <a:p>
            <a:pPr>
              <a:spcBef>
                <a:spcPts val="45"/>
              </a:spcBef>
            </a:pPr>
            <a:endParaRPr lang="ko-KR" alt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2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6152" y="318171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회사 일반사항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8386" y="389826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31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60191" y="1308674"/>
            <a:ext cx="760656" cy="0"/>
          </a:xfrm>
          <a:custGeom>
            <a:avLst/>
            <a:gdLst/>
            <a:ahLst/>
            <a:cxnLst/>
            <a:rect l="l" t="t" r="r" b="b"/>
            <a:pathLst>
              <a:path w="838834">
                <a:moveTo>
                  <a:pt x="0" y="0"/>
                </a:moveTo>
                <a:lnTo>
                  <a:pt x="83878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769924" y="1308674"/>
            <a:ext cx="6934584" cy="0"/>
          </a:xfrm>
          <a:custGeom>
            <a:avLst/>
            <a:gdLst/>
            <a:ahLst/>
            <a:cxnLst/>
            <a:rect l="l" t="t" r="r" b="b"/>
            <a:pathLst>
              <a:path w="7647305">
                <a:moveTo>
                  <a:pt x="0" y="0"/>
                </a:moveTo>
                <a:lnTo>
                  <a:pt x="7647161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226952" y="1736715"/>
            <a:ext cx="2938403" cy="294243"/>
          </a:xfrm>
          <a:custGeom>
            <a:avLst/>
            <a:gdLst/>
            <a:ahLst/>
            <a:cxnLst/>
            <a:rect l="l" t="t" r="r" b="b"/>
            <a:pathLst>
              <a:path w="3240404" h="324485">
                <a:moveTo>
                  <a:pt x="3239998" y="0"/>
                </a:moveTo>
                <a:lnTo>
                  <a:pt x="0" y="0"/>
                </a:lnTo>
                <a:lnTo>
                  <a:pt x="0" y="216001"/>
                </a:lnTo>
                <a:lnTo>
                  <a:pt x="1687" y="278439"/>
                </a:lnTo>
                <a:lnTo>
                  <a:pt x="13500" y="310502"/>
                </a:lnTo>
                <a:lnTo>
                  <a:pt x="45562" y="322314"/>
                </a:lnTo>
                <a:lnTo>
                  <a:pt x="108000" y="324002"/>
                </a:lnTo>
                <a:lnTo>
                  <a:pt x="3131997" y="324002"/>
                </a:lnTo>
                <a:lnTo>
                  <a:pt x="3194435" y="322314"/>
                </a:lnTo>
                <a:lnTo>
                  <a:pt x="3226498" y="310502"/>
                </a:lnTo>
                <a:lnTo>
                  <a:pt x="3238311" y="278439"/>
                </a:lnTo>
                <a:lnTo>
                  <a:pt x="3239998" y="216001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2545077" y="1790589"/>
            <a:ext cx="2279666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회사 </a:t>
            </a:r>
            <a:r>
              <a:rPr sz="1270" b="1" spc="-118" dirty="0">
                <a:solidFill>
                  <a:srgbClr val="FFFFFF"/>
                </a:solidFill>
                <a:latin typeface="Malgun Gothic"/>
                <a:cs typeface="Malgun Gothic"/>
              </a:rPr>
              <a:t>일반현황과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주요 상훈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270" b="1" spc="-326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인증</a:t>
            </a:r>
            <a:endParaRPr sz="1270">
              <a:latin typeface="Malgun Gothic"/>
              <a:cs typeface="Malgun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/>
          </p:nvPr>
        </p:nvGraphicFramePr>
        <p:xfrm>
          <a:off x="2443951" y="2286415"/>
          <a:ext cx="7181863" cy="1695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8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4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24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회  사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명</a:t>
                      </a:r>
                      <a:endParaRPr sz="10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3FC2F3"/>
                      </a:solidFill>
                      <a:prstDash val="solid"/>
                    </a:lnR>
                    <a:lnT w="25400">
                      <a:solidFill>
                        <a:srgbClr val="3FC2F3"/>
                      </a:solidFill>
                      <a:prstDash val="solid"/>
                    </a:lnT>
                    <a:lnB w="3175">
                      <a:solidFill>
                        <a:srgbClr val="3FC2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145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㈜소프트보울</a:t>
                      </a:r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3FC2F3"/>
                      </a:solidFill>
                      <a:prstDash val="solid"/>
                    </a:lnL>
                    <a:lnR w="3175">
                      <a:solidFill>
                        <a:srgbClr val="3FC2F3"/>
                      </a:solidFill>
                      <a:prstDash val="solid"/>
                    </a:lnR>
                    <a:lnT w="25400">
                      <a:solidFill>
                        <a:srgbClr val="3FC2F3"/>
                      </a:solidFill>
                      <a:prstDash val="solid"/>
                    </a:lnT>
                    <a:lnB w="3175">
                      <a:solidFill>
                        <a:srgbClr val="3FC2F3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</a:pPr>
                      <a:endParaRPr sz="10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3FC2F3"/>
                      </a:solidFill>
                      <a:prstDash val="solid"/>
                    </a:lnL>
                    <a:lnT w="25400">
                      <a:solidFill>
                        <a:srgbClr val="3FC2F3"/>
                      </a:solidFill>
                      <a:prstDash val="solid"/>
                    </a:lnT>
                    <a:lnB w="952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4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대  표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자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3FC2F3"/>
                      </a:solidFill>
                      <a:prstDash val="solid"/>
                    </a:lnR>
                    <a:lnT w="3175">
                      <a:solidFill>
                        <a:srgbClr val="3FC2F3"/>
                      </a:solidFill>
                      <a:prstDash val="solid"/>
                    </a:lnT>
                    <a:lnB w="3175">
                      <a:solidFill>
                        <a:srgbClr val="3FC2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1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이  태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규</a:t>
                      </a:r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3FC2F3"/>
                      </a:solidFill>
                      <a:prstDash val="solid"/>
                    </a:lnL>
                    <a:lnR w="3175">
                      <a:solidFill>
                        <a:srgbClr val="3FC2F3"/>
                      </a:solidFill>
                      <a:prstDash val="solid"/>
                    </a:lnR>
                    <a:lnT w="3175">
                      <a:solidFill>
                        <a:srgbClr val="3FC2F3"/>
                      </a:solidFill>
                      <a:prstDash val="solid"/>
                    </a:lnT>
                    <a:lnB w="3175">
                      <a:solidFill>
                        <a:srgbClr val="3FC2F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3FC2F3"/>
                      </a:solidFill>
                      <a:prstDash val="solid"/>
                    </a:lnL>
                    <a:lnR w="3175">
                      <a:solidFill>
                        <a:srgbClr val="3FC2F3"/>
                      </a:solidFill>
                      <a:prstDash val="solid"/>
                    </a:lnR>
                    <a:lnT w="25400">
                      <a:solidFill>
                        <a:srgbClr val="3FC2F3"/>
                      </a:solidFill>
                      <a:prstDash val="solid"/>
                    </a:lnT>
                    <a:lnB w="9525">
                      <a:solidFill>
                        <a:srgbClr val="3FC2F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4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설  립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일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3FC2F3"/>
                      </a:solidFill>
                      <a:prstDash val="solid"/>
                    </a:lnR>
                    <a:lnT w="3175">
                      <a:solidFill>
                        <a:srgbClr val="3FC2F3"/>
                      </a:solidFill>
                      <a:prstDash val="solid"/>
                    </a:lnT>
                    <a:lnB w="9525">
                      <a:solidFill>
                        <a:srgbClr val="3FC2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2013년</a:t>
                      </a:r>
                      <a:r>
                        <a:rPr sz="1000" spc="-27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5월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cs typeface="Gulim"/>
                        </a:rPr>
                        <a:t>15일</a:t>
                      </a:r>
                      <a:endParaRPr sz="1000" dirty="0">
                        <a:latin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3FC2F3"/>
                      </a:solidFill>
                      <a:prstDash val="solid"/>
                    </a:lnL>
                    <a:lnR w="3175">
                      <a:solidFill>
                        <a:srgbClr val="3FC2F3"/>
                      </a:solidFill>
                      <a:prstDash val="solid"/>
                    </a:lnR>
                    <a:lnT w="3175">
                      <a:solidFill>
                        <a:srgbClr val="3FC2F3"/>
                      </a:solidFill>
                      <a:prstDash val="solid"/>
                    </a:lnT>
                    <a:lnB w="9525">
                      <a:solidFill>
                        <a:srgbClr val="3FC2F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3FC2F3"/>
                      </a:solidFill>
                      <a:prstDash val="solid"/>
                    </a:lnL>
                    <a:lnR w="3175">
                      <a:solidFill>
                        <a:srgbClr val="3FC2F3"/>
                      </a:solidFill>
                      <a:prstDash val="solid"/>
                    </a:lnR>
                    <a:lnT w="25400">
                      <a:solidFill>
                        <a:srgbClr val="3FC2F3"/>
                      </a:solidFill>
                      <a:prstDash val="solid"/>
                    </a:lnT>
                    <a:lnB w="9525">
                      <a:solidFill>
                        <a:srgbClr val="3FC2F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주요사업</a:t>
                      </a:r>
                      <a:r>
                        <a:rPr sz="1000" b="1" spc="-21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분야</a:t>
                      </a:r>
                      <a:endParaRPr sz="10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3FC2F3"/>
                      </a:solidFill>
                      <a:prstDash val="solid"/>
                    </a:lnR>
                    <a:lnT w="9525">
                      <a:solidFill>
                        <a:srgbClr val="3FC2F3"/>
                      </a:solidFill>
                      <a:prstDash val="solid"/>
                    </a:lnT>
                    <a:lnB w="317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126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UI 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개발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솔루션,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UI/UX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컨설팅, 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SW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유지보수</a:t>
                      </a:r>
                      <a:endParaRPr sz="10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3FC2F3"/>
                      </a:solidFill>
                      <a:prstDash val="solid"/>
                    </a:lnL>
                    <a:lnT w="9525">
                      <a:solidFill>
                        <a:srgbClr val="3FC2F3"/>
                      </a:solidFill>
                      <a:prstDash val="solid"/>
                    </a:lnT>
                    <a:lnB w="317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ko-KR" altLang="en-US" sz="1000" dirty="0">
                          <a:latin typeface="Malgun Gothic"/>
                          <a:cs typeface="Malgun Gothic"/>
                        </a:rPr>
                        <a:t>주요인증</a:t>
                      </a:r>
                      <a:endParaRPr sz="10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3FC2F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126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ko-KR" altLang="en-US" sz="10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이노비즈</a:t>
                      </a:r>
                      <a:r>
                        <a:rPr lang="en-US" altLang="ko-KR" sz="10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, </a:t>
                      </a:r>
                      <a:r>
                        <a:rPr lang="ko-KR" altLang="en-US" sz="10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벤쳐기업</a:t>
                      </a:r>
                      <a:r>
                        <a:rPr lang="en-US" altLang="ko-KR" sz="10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, </a:t>
                      </a:r>
                      <a:r>
                        <a:rPr lang="ko-KR" altLang="en-US" sz="10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서울형</a:t>
                      </a:r>
                      <a:r>
                        <a:rPr lang="ko-KR" altLang="en-US" sz="10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lang="ko-KR" altLang="en-US" sz="10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강소기업</a:t>
                      </a:r>
                      <a:endParaRPr sz="10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FC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3FC2F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97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소  재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지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3FC2F3"/>
                      </a:solidFill>
                      <a:prstDash val="solid"/>
                    </a:lnR>
                    <a:lnT w="3175">
                      <a:solidFill>
                        <a:srgbClr val="3FC2F3"/>
                      </a:solidFill>
                      <a:prstDash val="solid"/>
                    </a:lnT>
                    <a:lnB w="25400">
                      <a:solidFill>
                        <a:srgbClr val="3FC2F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474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1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서울시 </a:t>
                      </a:r>
                      <a:r>
                        <a:rPr sz="1000" spc="-110" dirty="0" err="1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금천구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가산디지털</a:t>
                      </a:r>
                      <a:r>
                        <a:rPr lang="en-US"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2</a:t>
                      </a:r>
                      <a:r>
                        <a:rPr lang="ko-KR" altLang="en-US"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로 </a:t>
                      </a:r>
                      <a:r>
                        <a:rPr lang="en-US" altLang="ko-KR"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108, </a:t>
                      </a:r>
                      <a:r>
                        <a:rPr lang="ko-KR" altLang="en-US" sz="1000" spc="-90" dirty="0" err="1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뉴티캐슬</a:t>
                      </a:r>
                      <a:r>
                        <a:rPr lang="ko-KR" altLang="en-US"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 </a:t>
                      </a:r>
                      <a:r>
                        <a:rPr lang="en-US" altLang="ko-KR"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901</a:t>
                      </a:r>
                      <a:r>
                        <a:rPr lang="ko-KR" altLang="en-US" sz="1000" spc="-90" dirty="0">
                          <a:solidFill>
                            <a:srgbClr val="231F2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Gulim"/>
                        </a:rPr>
                        <a:t>호</a:t>
                      </a:r>
                      <a:endParaRPr sz="10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Gulim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3FC2F3"/>
                      </a:solidFill>
                      <a:prstDash val="solid"/>
                    </a:lnL>
                    <a:lnT w="3175">
                      <a:solidFill>
                        <a:srgbClr val="3FC2F3"/>
                      </a:solidFill>
                      <a:prstDash val="solid"/>
                    </a:lnT>
                    <a:lnB w="25400">
                      <a:solidFill>
                        <a:srgbClr val="3FC2F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455467" y="4228029"/>
            <a:ext cx="962118" cy="13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2455467" y="4227511"/>
            <a:ext cx="963345" cy="1360659"/>
          </a:xfrm>
          <a:custGeom>
            <a:avLst/>
            <a:gdLst/>
            <a:ahLst/>
            <a:cxnLst/>
            <a:rect l="l" t="t" r="r" b="b"/>
            <a:pathLst>
              <a:path w="1062355" h="1500504">
                <a:moveTo>
                  <a:pt x="0" y="1500339"/>
                </a:moveTo>
                <a:lnTo>
                  <a:pt x="1061999" y="1500339"/>
                </a:lnTo>
                <a:lnTo>
                  <a:pt x="1061999" y="0"/>
                </a:lnTo>
                <a:lnTo>
                  <a:pt x="0" y="0"/>
                </a:lnTo>
                <a:lnTo>
                  <a:pt x="0" y="15003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8704377" y="491115"/>
            <a:ext cx="955859" cy="1322080"/>
          </a:xfrm>
          <a:custGeom>
            <a:avLst/>
            <a:gdLst/>
            <a:ahLst/>
            <a:cxnLst/>
            <a:rect l="l" t="t" r="r" b="b"/>
            <a:pathLst>
              <a:path w="1054100" h="1457960">
                <a:moveTo>
                  <a:pt x="0" y="1457515"/>
                </a:moveTo>
                <a:lnTo>
                  <a:pt x="1054049" y="1457515"/>
                </a:lnTo>
                <a:lnTo>
                  <a:pt x="1054049" y="0"/>
                </a:lnTo>
                <a:lnTo>
                  <a:pt x="0" y="0"/>
                </a:lnTo>
                <a:lnTo>
                  <a:pt x="0" y="145751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3549638" y="4227511"/>
            <a:ext cx="963345" cy="1360659"/>
          </a:xfrm>
          <a:custGeom>
            <a:avLst/>
            <a:gdLst/>
            <a:ahLst/>
            <a:cxnLst/>
            <a:rect l="l" t="t" r="r" b="b"/>
            <a:pathLst>
              <a:path w="1062354" h="1500504">
                <a:moveTo>
                  <a:pt x="0" y="1500339"/>
                </a:moveTo>
                <a:lnTo>
                  <a:pt x="1061999" y="1500339"/>
                </a:lnTo>
                <a:lnTo>
                  <a:pt x="1061999" y="0"/>
                </a:lnTo>
                <a:lnTo>
                  <a:pt x="0" y="0"/>
                </a:lnTo>
                <a:lnTo>
                  <a:pt x="0" y="15003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5644581" y="4227511"/>
            <a:ext cx="963345" cy="1360659"/>
          </a:xfrm>
          <a:custGeom>
            <a:avLst/>
            <a:gdLst/>
            <a:ahLst/>
            <a:cxnLst/>
            <a:rect l="l" t="t" r="r" b="b"/>
            <a:pathLst>
              <a:path w="1062354" h="1500504">
                <a:moveTo>
                  <a:pt x="0" y="1500339"/>
                </a:moveTo>
                <a:lnTo>
                  <a:pt x="1061999" y="1500339"/>
                </a:lnTo>
                <a:lnTo>
                  <a:pt x="1061999" y="0"/>
                </a:lnTo>
                <a:lnTo>
                  <a:pt x="0" y="0"/>
                </a:lnTo>
                <a:lnTo>
                  <a:pt x="0" y="15003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4623436" y="4227510"/>
            <a:ext cx="961329" cy="1360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4621743" y="4227511"/>
            <a:ext cx="963345" cy="1360659"/>
          </a:xfrm>
          <a:custGeom>
            <a:avLst/>
            <a:gdLst/>
            <a:ahLst/>
            <a:cxnLst/>
            <a:rect l="l" t="t" r="r" b="b"/>
            <a:pathLst>
              <a:path w="1062354" h="1500504">
                <a:moveTo>
                  <a:pt x="0" y="1500339"/>
                </a:moveTo>
                <a:lnTo>
                  <a:pt x="1061999" y="1500339"/>
                </a:lnTo>
                <a:lnTo>
                  <a:pt x="1061999" y="0"/>
                </a:lnTo>
                <a:lnTo>
                  <a:pt x="0" y="0"/>
                </a:lnTo>
                <a:lnTo>
                  <a:pt x="0" y="15003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6706172" y="4227510"/>
            <a:ext cx="2919227" cy="1351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2592431" y="5721848"/>
            <a:ext cx="686952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816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벤쳐기업</a:t>
            </a:r>
            <a:r>
              <a:rPr sz="816" spc="-16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816" spc="-10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확인서</a:t>
            </a:r>
            <a:endParaRPr sz="816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55467" y="5941736"/>
            <a:ext cx="963345" cy="0"/>
          </a:xfrm>
          <a:custGeom>
            <a:avLst/>
            <a:gdLst/>
            <a:ahLst/>
            <a:cxnLst/>
            <a:rect l="l" t="t" r="r" b="b"/>
            <a:pathLst>
              <a:path w="1062355">
                <a:moveTo>
                  <a:pt x="0" y="0"/>
                </a:moveTo>
                <a:lnTo>
                  <a:pt x="1061999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 txBox="1"/>
          <p:nvPr/>
        </p:nvSpPr>
        <p:spPr>
          <a:xfrm>
            <a:off x="8784140" y="1867300"/>
            <a:ext cx="800964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en-US"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W3C </a:t>
            </a:r>
            <a:r>
              <a:rPr lang="ko-KR" altLang="en-US"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멤버</a:t>
            </a:r>
            <a:endParaRPr sz="816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4081" y="5697219"/>
            <a:ext cx="2275635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816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대한민국 소프트웨어 기술대상 </a:t>
            </a:r>
            <a:r>
              <a:rPr sz="816" spc="-9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우수상 수상</a:t>
            </a:r>
            <a:r>
              <a:rPr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816" spc="-4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(2014년도)</a:t>
            </a:r>
            <a:endParaRPr sz="816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00643" y="5941736"/>
            <a:ext cx="2925159" cy="0"/>
          </a:xfrm>
          <a:custGeom>
            <a:avLst/>
            <a:gdLst/>
            <a:ahLst/>
            <a:cxnLst/>
            <a:rect l="l" t="t" r="r" b="b"/>
            <a:pathLst>
              <a:path w="3225800">
                <a:moveTo>
                  <a:pt x="0" y="0"/>
                </a:moveTo>
                <a:lnTo>
                  <a:pt x="3225368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 txBox="1"/>
          <p:nvPr/>
        </p:nvSpPr>
        <p:spPr>
          <a:xfrm>
            <a:off x="3766687" y="5665354"/>
            <a:ext cx="526874" cy="251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816" spc="-68" dirty="0" err="1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기술혁신형</a:t>
            </a:r>
            <a:r>
              <a:rPr lang="en-US" altLang="ko-KR" sz="816" dirty="0">
                <a:latin typeface="나눔바른고딕" panose="020B0603020101020101" pitchFamily="50" charset="-127"/>
                <a:cs typeface="Gulim"/>
              </a:rPr>
              <a:t>INNO-BIZ</a:t>
            </a:r>
            <a:endParaRPr lang="en-US" altLang="ko-KR" sz="816" spc="-68" dirty="0">
              <a:solidFill>
                <a:srgbClr val="231F20"/>
              </a:solidFill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49638" y="5941736"/>
            <a:ext cx="963345" cy="0"/>
          </a:xfrm>
          <a:custGeom>
            <a:avLst/>
            <a:gdLst/>
            <a:ahLst/>
            <a:cxnLst/>
            <a:rect l="l" t="t" r="r" b="b"/>
            <a:pathLst>
              <a:path w="1062354">
                <a:moveTo>
                  <a:pt x="0" y="0"/>
                </a:moveTo>
                <a:lnTo>
                  <a:pt x="1061999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 txBox="1"/>
          <p:nvPr/>
        </p:nvSpPr>
        <p:spPr>
          <a:xfrm>
            <a:off x="4511756" y="5721848"/>
            <a:ext cx="1002776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475" marR="4607" indent="-181958" algn="ctr"/>
            <a:r>
              <a:rPr sz="816" spc="-91" dirty="0" err="1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기업부설연구소</a:t>
            </a:r>
            <a:r>
              <a:rPr sz="816" spc="-9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endParaRPr lang="en-US" sz="816" spc="-91" dirty="0">
              <a:solidFill>
                <a:srgbClr val="231F20"/>
              </a:solidFill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21743" y="5941736"/>
            <a:ext cx="963345" cy="0"/>
          </a:xfrm>
          <a:custGeom>
            <a:avLst/>
            <a:gdLst/>
            <a:ahLst/>
            <a:cxnLst/>
            <a:rect l="l" t="t" r="r" b="b"/>
            <a:pathLst>
              <a:path w="1062354">
                <a:moveTo>
                  <a:pt x="0" y="0"/>
                </a:moveTo>
                <a:lnTo>
                  <a:pt x="1061999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 txBox="1"/>
          <p:nvPr/>
        </p:nvSpPr>
        <p:spPr>
          <a:xfrm>
            <a:off x="5641219" y="5634667"/>
            <a:ext cx="1007567" cy="251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6699"/>
            <a:r>
              <a:rPr lang="ko-KR" altLang="en-US" sz="816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대한민국 </a:t>
            </a:r>
            <a:r>
              <a:rPr lang="en-US" altLang="ko-KR" sz="816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SW </a:t>
            </a:r>
            <a:r>
              <a:rPr lang="ko-KR" altLang="en-US" sz="816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품질대상</a:t>
            </a:r>
            <a:endParaRPr lang="en-US" altLang="ko-KR" sz="816" spc="-109" dirty="0">
              <a:solidFill>
                <a:srgbClr val="231F20"/>
              </a:solidFill>
              <a:latin typeface="나눔바른고딕" panose="020B0603020101020101" pitchFamily="50" charset="-127"/>
              <a:cs typeface="Gulim"/>
            </a:endParaRPr>
          </a:p>
          <a:p>
            <a:pPr marL="11516" marR="4607" indent="16699" algn="ctr"/>
            <a:r>
              <a:rPr sz="816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(SB</a:t>
            </a:r>
            <a:r>
              <a:rPr sz="816" spc="-10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U</a:t>
            </a:r>
            <a:r>
              <a:rPr sz="816" spc="-4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x2.0)</a:t>
            </a:r>
            <a:endParaRPr sz="816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44581" y="5941736"/>
            <a:ext cx="963345" cy="0"/>
          </a:xfrm>
          <a:custGeom>
            <a:avLst/>
            <a:gdLst/>
            <a:ahLst/>
            <a:cxnLst/>
            <a:rect l="l" t="t" r="r" b="b"/>
            <a:pathLst>
              <a:path w="1062354">
                <a:moveTo>
                  <a:pt x="0" y="0"/>
                </a:moveTo>
                <a:lnTo>
                  <a:pt x="1061999" y="0"/>
                </a:lnTo>
              </a:path>
            </a:pathLst>
          </a:custGeom>
          <a:ln w="12700">
            <a:solidFill>
              <a:srgbClr val="00ADE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15"/>
          <p:cNvSpPr/>
          <p:nvPr/>
        </p:nvSpPr>
        <p:spPr>
          <a:xfrm>
            <a:off x="6936395" y="2599551"/>
            <a:ext cx="276969" cy="172746"/>
          </a:xfrm>
          <a:custGeom>
            <a:avLst/>
            <a:gdLst/>
            <a:ahLst/>
            <a:cxnLst/>
            <a:rect l="l" t="t" r="r" b="b"/>
            <a:pathLst>
              <a:path w="305434" h="190500">
                <a:moveTo>
                  <a:pt x="32867" y="0"/>
                </a:moveTo>
                <a:lnTo>
                  <a:pt x="0" y="0"/>
                </a:lnTo>
                <a:lnTo>
                  <a:pt x="0" y="120586"/>
                </a:lnTo>
                <a:lnTo>
                  <a:pt x="5164" y="150848"/>
                </a:lnTo>
                <a:lnTo>
                  <a:pt x="19961" y="172526"/>
                </a:lnTo>
                <a:lnTo>
                  <a:pt x="43344" y="185569"/>
                </a:lnTo>
                <a:lnTo>
                  <a:pt x="74269" y="189928"/>
                </a:lnTo>
                <a:lnTo>
                  <a:pt x="104533" y="185626"/>
                </a:lnTo>
                <a:lnTo>
                  <a:pt x="126958" y="172591"/>
                </a:lnTo>
                <a:lnTo>
                  <a:pt x="132210" y="164312"/>
                </a:lnTo>
                <a:lnTo>
                  <a:pt x="74790" y="164312"/>
                </a:lnTo>
                <a:lnTo>
                  <a:pt x="57433" y="161881"/>
                </a:lnTo>
                <a:lnTo>
                  <a:pt x="44222" y="153992"/>
                </a:lnTo>
                <a:lnTo>
                  <a:pt x="35815" y="139747"/>
                </a:lnTo>
                <a:lnTo>
                  <a:pt x="32867" y="118249"/>
                </a:lnTo>
                <a:lnTo>
                  <a:pt x="32867" y="0"/>
                </a:lnTo>
                <a:close/>
              </a:path>
              <a:path w="305434" h="190500">
                <a:moveTo>
                  <a:pt x="145681" y="0"/>
                </a:moveTo>
                <a:lnTo>
                  <a:pt x="114896" y="0"/>
                </a:lnTo>
                <a:lnTo>
                  <a:pt x="114896" y="118249"/>
                </a:lnTo>
                <a:lnTo>
                  <a:pt x="112086" y="139966"/>
                </a:lnTo>
                <a:lnTo>
                  <a:pt x="104059" y="154187"/>
                </a:lnTo>
                <a:lnTo>
                  <a:pt x="91424" y="161955"/>
                </a:lnTo>
                <a:lnTo>
                  <a:pt x="74790" y="164312"/>
                </a:lnTo>
                <a:lnTo>
                  <a:pt x="132210" y="164312"/>
                </a:lnTo>
                <a:lnTo>
                  <a:pt x="140892" y="150628"/>
                </a:lnTo>
                <a:lnTo>
                  <a:pt x="145681" y="119545"/>
                </a:lnTo>
                <a:lnTo>
                  <a:pt x="145681" y="0"/>
                </a:lnTo>
                <a:close/>
              </a:path>
              <a:path w="305434" h="190500">
                <a:moveTo>
                  <a:pt x="206755" y="47091"/>
                </a:moveTo>
                <a:lnTo>
                  <a:pt x="168719" y="47091"/>
                </a:lnTo>
                <a:lnTo>
                  <a:pt x="216077" y="115404"/>
                </a:lnTo>
                <a:lnTo>
                  <a:pt x="165874" y="186816"/>
                </a:lnTo>
                <a:lnTo>
                  <a:pt x="202615" y="186816"/>
                </a:lnTo>
                <a:lnTo>
                  <a:pt x="234962" y="136359"/>
                </a:lnTo>
                <a:lnTo>
                  <a:pt x="269554" y="136359"/>
                </a:lnTo>
                <a:lnTo>
                  <a:pt x="254622" y="115150"/>
                </a:lnTo>
                <a:lnTo>
                  <a:pt x="268108" y="95224"/>
                </a:lnTo>
                <a:lnTo>
                  <a:pt x="236512" y="95224"/>
                </a:lnTo>
                <a:lnTo>
                  <a:pt x="206755" y="47091"/>
                </a:lnTo>
                <a:close/>
              </a:path>
              <a:path w="305434" h="190500">
                <a:moveTo>
                  <a:pt x="269554" y="136359"/>
                </a:moveTo>
                <a:lnTo>
                  <a:pt x="234962" y="136359"/>
                </a:lnTo>
                <a:lnTo>
                  <a:pt x="268084" y="186816"/>
                </a:lnTo>
                <a:lnTo>
                  <a:pt x="305079" y="186816"/>
                </a:lnTo>
                <a:lnTo>
                  <a:pt x="269554" y="136359"/>
                </a:lnTo>
                <a:close/>
              </a:path>
              <a:path w="305434" h="190500">
                <a:moveTo>
                  <a:pt x="300685" y="47091"/>
                </a:moveTo>
                <a:lnTo>
                  <a:pt x="266788" y="47091"/>
                </a:lnTo>
                <a:lnTo>
                  <a:pt x="236512" y="95224"/>
                </a:lnTo>
                <a:lnTo>
                  <a:pt x="268108" y="95224"/>
                </a:lnTo>
                <a:lnTo>
                  <a:pt x="300685" y="47091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6"/>
          <p:cNvSpPr/>
          <p:nvPr/>
        </p:nvSpPr>
        <p:spPr>
          <a:xfrm>
            <a:off x="6639814" y="2596971"/>
            <a:ext cx="268331" cy="175049"/>
          </a:xfrm>
          <a:custGeom>
            <a:avLst/>
            <a:gdLst/>
            <a:ahLst/>
            <a:cxnLst/>
            <a:rect l="l" t="t" r="r" b="b"/>
            <a:pathLst>
              <a:path w="295909" h="193039">
                <a:moveTo>
                  <a:pt x="7239" y="153441"/>
                </a:moveTo>
                <a:lnTo>
                  <a:pt x="26423" y="189245"/>
                </a:lnTo>
                <a:lnTo>
                  <a:pt x="61582" y="192773"/>
                </a:lnTo>
                <a:lnTo>
                  <a:pt x="91401" y="188746"/>
                </a:lnTo>
                <a:lnTo>
                  <a:pt x="112849" y="177249"/>
                </a:lnTo>
                <a:lnTo>
                  <a:pt x="121183" y="165607"/>
                </a:lnTo>
                <a:lnTo>
                  <a:pt x="58991" y="165607"/>
                </a:lnTo>
                <a:lnTo>
                  <a:pt x="44829" y="164726"/>
                </a:lnTo>
                <a:lnTo>
                  <a:pt x="30886" y="162244"/>
                </a:lnTo>
                <a:lnTo>
                  <a:pt x="18057" y="158401"/>
                </a:lnTo>
                <a:lnTo>
                  <a:pt x="7239" y="153441"/>
                </a:lnTo>
                <a:close/>
              </a:path>
              <a:path w="295909" h="193039">
                <a:moveTo>
                  <a:pt x="67538" y="0"/>
                </a:moveTo>
                <a:lnTo>
                  <a:pt x="39482" y="3880"/>
                </a:lnTo>
                <a:lnTo>
                  <a:pt x="19142" y="14746"/>
                </a:lnTo>
                <a:lnTo>
                  <a:pt x="6759" y="31434"/>
                </a:lnTo>
                <a:lnTo>
                  <a:pt x="2578" y="52781"/>
                </a:lnTo>
                <a:lnTo>
                  <a:pt x="5822" y="73662"/>
                </a:lnTo>
                <a:lnTo>
                  <a:pt x="14938" y="89038"/>
                </a:lnTo>
                <a:lnTo>
                  <a:pt x="29002" y="99610"/>
                </a:lnTo>
                <a:lnTo>
                  <a:pt x="47091" y="106083"/>
                </a:lnTo>
                <a:lnTo>
                  <a:pt x="67017" y="111010"/>
                </a:lnTo>
                <a:lnTo>
                  <a:pt x="80319" y="115333"/>
                </a:lnTo>
                <a:lnTo>
                  <a:pt x="89398" y="120967"/>
                </a:lnTo>
                <a:lnTo>
                  <a:pt x="94596" y="128545"/>
                </a:lnTo>
                <a:lnTo>
                  <a:pt x="96253" y="138696"/>
                </a:lnTo>
                <a:lnTo>
                  <a:pt x="94033" y="149888"/>
                </a:lnTo>
                <a:lnTo>
                  <a:pt x="87228" y="158362"/>
                </a:lnTo>
                <a:lnTo>
                  <a:pt x="75620" y="163731"/>
                </a:lnTo>
                <a:lnTo>
                  <a:pt x="58991" y="165607"/>
                </a:lnTo>
                <a:lnTo>
                  <a:pt x="121183" y="165607"/>
                </a:lnTo>
                <a:lnTo>
                  <a:pt x="125804" y="159153"/>
                </a:lnTo>
                <a:lnTo>
                  <a:pt x="130149" y="135331"/>
                </a:lnTo>
                <a:lnTo>
                  <a:pt x="126690" y="113958"/>
                </a:lnTo>
                <a:lnTo>
                  <a:pt x="116827" y="98648"/>
                </a:lnTo>
                <a:lnTo>
                  <a:pt x="101335" y="88094"/>
                </a:lnTo>
                <a:lnTo>
                  <a:pt x="80987" y="80987"/>
                </a:lnTo>
                <a:lnTo>
                  <a:pt x="61328" y="76072"/>
                </a:lnTo>
                <a:lnTo>
                  <a:pt x="49424" y="71993"/>
                </a:lnTo>
                <a:lnTo>
                  <a:pt x="41400" y="66722"/>
                </a:lnTo>
                <a:lnTo>
                  <a:pt x="36869" y="59656"/>
                </a:lnTo>
                <a:lnTo>
                  <a:pt x="35445" y="50190"/>
                </a:lnTo>
                <a:lnTo>
                  <a:pt x="37779" y="40152"/>
                </a:lnTo>
                <a:lnTo>
                  <a:pt x="44407" y="32953"/>
                </a:lnTo>
                <a:lnTo>
                  <a:pt x="54771" y="28616"/>
                </a:lnTo>
                <a:lnTo>
                  <a:pt x="68313" y="27165"/>
                </a:lnTo>
                <a:lnTo>
                  <a:pt x="117048" y="27165"/>
                </a:lnTo>
                <a:lnTo>
                  <a:pt x="121869" y="10604"/>
                </a:lnTo>
                <a:lnTo>
                  <a:pt x="112619" y="6654"/>
                </a:lnTo>
                <a:lnTo>
                  <a:pt x="100237" y="3263"/>
                </a:lnTo>
                <a:lnTo>
                  <a:pt x="85089" y="892"/>
                </a:lnTo>
                <a:lnTo>
                  <a:pt x="67538" y="0"/>
                </a:lnTo>
                <a:close/>
              </a:path>
              <a:path w="295909" h="193039">
                <a:moveTo>
                  <a:pt x="117048" y="27165"/>
                </a:moveTo>
                <a:lnTo>
                  <a:pt x="68313" y="27165"/>
                </a:lnTo>
                <a:lnTo>
                  <a:pt x="82525" y="27905"/>
                </a:lnTo>
                <a:lnTo>
                  <a:pt x="94702" y="29979"/>
                </a:lnTo>
                <a:lnTo>
                  <a:pt x="105133" y="33171"/>
                </a:lnTo>
                <a:lnTo>
                  <a:pt x="114109" y="37261"/>
                </a:lnTo>
                <a:lnTo>
                  <a:pt x="117048" y="27165"/>
                </a:lnTo>
                <a:close/>
              </a:path>
              <a:path w="295909" h="193039">
                <a:moveTo>
                  <a:pt x="226923" y="3098"/>
                </a:moveTo>
                <a:lnTo>
                  <a:pt x="159131" y="3098"/>
                </a:lnTo>
                <a:lnTo>
                  <a:pt x="159131" y="189407"/>
                </a:lnTo>
                <a:lnTo>
                  <a:pt x="231584" y="189407"/>
                </a:lnTo>
                <a:lnTo>
                  <a:pt x="259624" y="185485"/>
                </a:lnTo>
                <a:lnTo>
                  <a:pt x="279682" y="174528"/>
                </a:lnTo>
                <a:lnTo>
                  <a:pt x="286837" y="164566"/>
                </a:lnTo>
                <a:lnTo>
                  <a:pt x="191477" y="164566"/>
                </a:lnTo>
                <a:lnTo>
                  <a:pt x="191477" y="105054"/>
                </a:lnTo>
                <a:lnTo>
                  <a:pt x="284346" y="105054"/>
                </a:lnTo>
                <a:lnTo>
                  <a:pt x="273163" y="96881"/>
                </a:lnTo>
                <a:lnTo>
                  <a:pt x="257721" y="91859"/>
                </a:lnTo>
                <a:lnTo>
                  <a:pt x="257721" y="90817"/>
                </a:lnTo>
                <a:lnTo>
                  <a:pt x="271250" y="84249"/>
                </a:lnTo>
                <a:lnTo>
                  <a:pt x="273264" y="82283"/>
                </a:lnTo>
                <a:lnTo>
                  <a:pt x="191477" y="82283"/>
                </a:lnTo>
                <a:lnTo>
                  <a:pt x="191477" y="28206"/>
                </a:lnTo>
                <a:lnTo>
                  <a:pt x="282814" y="28206"/>
                </a:lnTo>
                <a:lnTo>
                  <a:pt x="273243" y="15359"/>
                </a:lnTo>
                <a:lnTo>
                  <a:pt x="254330" y="6232"/>
                </a:lnTo>
                <a:lnTo>
                  <a:pt x="226923" y="3098"/>
                </a:lnTo>
                <a:close/>
              </a:path>
              <a:path w="295909" h="193039">
                <a:moveTo>
                  <a:pt x="284346" y="105054"/>
                </a:moveTo>
                <a:lnTo>
                  <a:pt x="224853" y="105054"/>
                </a:lnTo>
                <a:lnTo>
                  <a:pt x="240202" y="106675"/>
                </a:lnTo>
                <a:lnTo>
                  <a:pt x="251769" y="111813"/>
                </a:lnTo>
                <a:lnTo>
                  <a:pt x="259066" y="120881"/>
                </a:lnTo>
                <a:lnTo>
                  <a:pt x="261607" y="134289"/>
                </a:lnTo>
                <a:lnTo>
                  <a:pt x="259205" y="147753"/>
                </a:lnTo>
                <a:lnTo>
                  <a:pt x="252291" y="157191"/>
                </a:lnTo>
                <a:lnTo>
                  <a:pt x="241301" y="162746"/>
                </a:lnTo>
                <a:lnTo>
                  <a:pt x="226669" y="164566"/>
                </a:lnTo>
                <a:lnTo>
                  <a:pt x="286837" y="164566"/>
                </a:lnTo>
                <a:lnTo>
                  <a:pt x="291734" y="157748"/>
                </a:lnTo>
                <a:lnTo>
                  <a:pt x="295757" y="136359"/>
                </a:lnTo>
                <a:lnTo>
                  <a:pt x="292980" y="118671"/>
                </a:lnTo>
                <a:lnTo>
                  <a:pt x="285183" y="105665"/>
                </a:lnTo>
                <a:lnTo>
                  <a:pt x="284346" y="105054"/>
                </a:lnTo>
                <a:close/>
              </a:path>
              <a:path w="295909" h="193039">
                <a:moveTo>
                  <a:pt x="282814" y="28206"/>
                </a:moveTo>
                <a:lnTo>
                  <a:pt x="222008" y="28206"/>
                </a:lnTo>
                <a:lnTo>
                  <a:pt x="235958" y="29567"/>
                </a:lnTo>
                <a:lnTo>
                  <a:pt x="246465" y="34056"/>
                </a:lnTo>
                <a:lnTo>
                  <a:pt x="253091" y="42281"/>
                </a:lnTo>
                <a:lnTo>
                  <a:pt x="255397" y="54851"/>
                </a:lnTo>
                <a:lnTo>
                  <a:pt x="252635" y="67983"/>
                </a:lnTo>
                <a:lnTo>
                  <a:pt x="245141" y="76430"/>
                </a:lnTo>
                <a:lnTo>
                  <a:pt x="234105" y="80945"/>
                </a:lnTo>
                <a:lnTo>
                  <a:pt x="220713" y="82283"/>
                </a:lnTo>
                <a:lnTo>
                  <a:pt x="273264" y="82283"/>
                </a:lnTo>
                <a:lnTo>
                  <a:pt x="280584" y="75134"/>
                </a:lnTo>
                <a:lnTo>
                  <a:pt x="285988" y="63641"/>
                </a:lnTo>
                <a:lnTo>
                  <a:pt x="287731" y="49936"/>
                </a:lnTo>
                <a:lnTo>
                  <a:pt x="284198" y="30064"/>
                </a:lnTo>
                <a:lnTo>
                  <a:pt x="282814" y="28206"/>
                </a:lnTo>
                <a:close/>
              </a:path>
            </a:pathLst>
          </a:custGeom>
          <a:solidFill>
            <a:srgbClr val="61626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17"/>
          <p:cNvSpPr/>
          <p:nvPr/>
        </p:nvSpPr>
        <p:spPr>
          <a:xfrm>
            <a:off x="6303295" y="2530723"/>
            <a:ext cx="298562" cy="307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135"/>
          <p:cNvSpPr/>
          <p:nvPr/>
        </p:nvSpPr>
        <p:spPr>
          <a:xfrm>
            <a:off x="7572793" y="2461625"/>
            <a:ext cx="1079842" cy="415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733" y="545991"/>
            <a:ext cx="934493" cy="1190724"/>
          </a:xfrm>
          <a:prstGeom prst="rect">
            <a:avLst/>
          </a:prstGeom>
        </p:spPr>
      </p:pic>
      <p:sp>
        <p:nvSpPr>
          <p:cNvPr id="38" name="object 14"/>
          <p:cNvSpPr/>
          <p:nvPr/>
        </p:nvSpPr>
        <p:spPr>
          <a:xfrm>
            <a:off x="7668171" y="498523"/>
            <a:ext cx="955859" cy="1322080"/>
          </a:xfrm>
          <a:custGeom>
            <a:avLst/>
            <a:gdLst/>
            <a:ahLst/>
            <a:cxnLst/>
            <a:rect l="l" t="t" r="r" b="b"/>
            <a:pathLst>
              <a:path w="1054100" h="1457960">
                <a:moveTo>
                  <a:pt x="0" y="1457515"/>
                </a:moveTo>
                <a:lnTo>
                  <a:pt x="1054049" y="1457515"/>
                </a:lnTo>
                <a:lnTo>
                  <a:pt x="1054049" y="0"/>
                </a:lnTo>
                <a:lnTo>
                  <a:pt x="0" y="0"/>
                </a:lnTo>
                <a:lnTo>
                  <a:pt x="0" y="145751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24"/>
          <p:cNvSpPr txBox="1"/>
          <p:nvPr/>
        </p:nvSpPr>
        <p:spPr>
          <a:xfrm>
            <a:off x="7747934" y="1874707"/>
            <a:ext cx="800964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en-US" altLang="ko-KR"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SB Grid  GS</a:t>
            </a:r>
            <a:r>
              <a:rPr lang="ko-KR" altLang="en-US"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인증</a:t>
            </a:r>
            <a:endParaRPr lang="ko-KR" altLang="en-US" sz="816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41" name="object 14"/>
          <p:cNvSpPr/>
          <p:nvPr/>
        </p:nvSpPr>
        <p:spPr>
          <a:xfrm>
            <a:off x="6632413" y="489607"/>
            <a:ext cx="955859" cy="1322080"/>
          </a:xfrm>
          <a:custGeom>
            <a:avLst/>
            <a:gdLst/>
            <a:ahLst/>
            <a:cxnLst/>
            <a:rect l="l" t="t" r="r" b="b"/>
            <a:pathLst>
              <a:path w="1054100" h="1457960">
                <a:moveTo>
                  <a:pt x="0" y="1457515"/>
                </a:moveTo>
                <a:lnTo>
                  <a:pt x="1054049" y="1457515"/>
                </a:lnTo>
                <a:lnTo>
                  <a:pt x="1054049" y="0"/>
                </a:lnTo>
                <a:lnTo>
                  <a:pt x="0" y="0"/>
                </a:lnTo>
                <a:lnTo>
                  <a:pt x="0" y="145751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24"/>
          <p:cNvSpPr txBox="1"/>
          <p:nvPr/>
        </p:nvSpPr>
        <p:spPr>
          <a:xfrm>
            <a:off x="6712176" y="1865792"/>
            <a:ext cx="800964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en-US"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SBUX GS</a:t>
            </a:r>
            <a:r>
              <a:rPr lang="ko-KR" altLang="en-US" sz="816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인증</a:t>
            </a:r>
            <a:endParaRPr sz="816" dirty="0">
              <a:latin typeface="나눔바른고딕" panose="020B0603020101020101" pitchFamily="50" charset="-127"/>
              <a:cs typeface="Gulim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363" y="503679"/>
            <a:ext cx="919781" cy="1273107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6433" y="510878"/>
            <a:ext cx="907101" cy="1300809"/>
          </a:xfrm>
          <a:prstGeom prst="rect">
            <a:avLst/>
          </a:prstGeom>
        </p:spPr>
      </p:pic>
      <p:pic>
        <p:nvPicPr>
          <p:cNvPr id="1026" name="Picture 2" descr="대한민국_SW제품_품질대상_우수상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55" y="4275310"/>
            <a:ext cx="919802" cy="12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7885" y="4252441"/>
            <a:ext cx="943871" cy="132661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0252" y="2347428"/>
            <a:ext cx="877453" cy="6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099819" y="1494249"/>
          <a:ext cx="7786742" cy="4989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3286148"/>
                <a:gridCol w="1000132"/>
                <a:gridCol w="1285884"/>
              </a:tblGrid>
              <a:tr h="262622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1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</a:t>
                      </a:r>
                      <a:r>
                        <a:rPr kumimoji="1" lang="en-US" altLang="ko-KR" sz="11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환경부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폐기물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직매립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제로화 관리시스템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질병관리본부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표준 툴 책정 및 필요  라이선스 구매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인천서구 시설관리공단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통합경영정보시스템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가축위생방역지원본부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통합경영정보시스템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서울특별시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승용차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마일리지시스템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비알네트콤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자기주도형 휴대용 생활환경 안전진단시스템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다우데이터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키움페이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관리자시스템 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경기신용보증재단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E-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보령제약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준법경영시스템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한국소프트테크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통합경영정보시스템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한국해운조합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전사표준 </a:t>
                      </a: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UI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개발툴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선정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현대글로비스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중국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충칭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법인</a:t>
                      </a:r>
                      <a:r>
                        <a:rPr kumimoji="1" lang="ko-KR" altLang="en-US" sz="11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통합정보시스템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한국지역정보개발원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지방공기업 경영정보시스템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현대글로비스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중국 중도창고관리시스템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한국과학기술연구회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인사시스템 고도화 연계</a:t>
                      </a:r>
                      <a:endParaRPr kumimoji="1" lang="en-US" altLang="ko-KR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한국연구재단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연구비집행 통합모니터링 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행정자치부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인터넷 원서접수시스템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재구축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경찰청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정보전산시스템 성능개선 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object 2"/>
          <p:cNvSpPr txBox="1">
            <a:spLocks/>
          </p:cNvSpPr>
          <p:nvPr/>
        </p:nvSpPr>
        <p:spPr>
          <a:xfrm>
            <a:off x="334963" y="296863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1097365" y="38135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32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440740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099819" y="1494249"/>
          <a:ext cx="7786742" cy="4989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3286148"/>
                <a:gridCol w="1000132"/>
                <a:gridCol w="1285884"/>
              </a:tblGrid>
              <a:tr h="262622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1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</a:t>
                      </a:r>
                      <a:r>
                        <a:rPr kumimoji="1" lang="en-US" altLang="ko-KR" sz="11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기획재정부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국고보조금 통합관리시스템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altLang="ko-KR" sz="11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350</a:t>
                      </a:r>
                      <a:r>
                        <a:rPr lang="ko-KR" altLang="en-US" sz="11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억 규모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행정자치부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정부지식공유활용기반고도화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-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클라우드플랫폼구축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r>
                        <a:rPr lang="ko-KR" altLang="en-US" sz="900" kern="1200" dirty="0" err="1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온나라</a:t>
                      </a:r>
                      <a:r>
                        <a:rPr lang="ko-KR" altLang="en-US" sz="900" kern="1200" dirty="0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900" kern="1200" dirty="0" err="1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클라우드</a:t>
                      </a:r>
                      <a:r>
                        <a:rPr lang="ko-KR" altLang="en-US" sz="900" kern="1200" dirty="0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시범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행정자치부   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국가정보자원 개방 및 공유체계 구축 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차 사업 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altLang="ko-KR" sz="1100" kern="1200" dirty="0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Data.go.kr</a:t>
                      </a: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행정자치부   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국가정보자원 개방 및 공유체계 구축 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차 사업 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altLang="ko-KR" sz="1100" kern="1200" dirty="0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Data.go.kr</a:t>
                      </a:r>
                      <a:r>
                        <a:rPr lang="ko-KR" altLang="en-US" sz="1100" kern="1200" dirty="0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외교통상부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북미지역주요인사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DB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재구축사업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공정거래위원회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스마트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컨슈머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DB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서버 이중화 및 기능개선사업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통계청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인총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및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농총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통합관리시스템 구축사업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kern="1200" dirty="0" smtClean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인구 총 조사</a:t>
                      </a: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통계청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경제인구총조사시스템구축사업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교육부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교육정보시스템구축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marL="7877" marR="7877" marT="148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방위사업청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국방전자조달 서비스 고도화 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국방전산정보원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○○장비관리체계구축사업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식품의약품안전처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식품이력추적시스템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중소기업청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중소기업지원사업통합관리시스템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질병관리본부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의료방사선안전관리플랫폼구축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한국환경공단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폐자원에너지 종합정보관리시스템</a:t>
                      </a:r>
                      <a:endParaRPr kumimoji="1" lang="en-US" altLang="ko-KR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건강보험관리공단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장기요양모바일정보시스템구축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한국농어촌공사  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웰촌 고도화 및 성능개선시스템 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ctr" rtl="0" fontAlgn="ctr" latinLnBrk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건설기술연구원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통합연구시스템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object 2"/>
          <p:cNvSpPr txBox="1">
            <a:spLocks/>
          </p:cNvSpPr>
          <p:nvPr/>
        </p:nvSpPr>
        <p:spPr>
          <a:xfrm>
            <a:off x="334963" y="296863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1097365" y="372892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33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4163048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088303" y="1499544"/>
          <a:ext cx="7786742" cy="4969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3357586"/>
                <a:gridCol w="928694"/>
                <a:gridCol w="1285884"/>
              </a:tblGrid>
              <a:tr h="291635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1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경제사회인문연구회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출연연재정정보시스템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차구축사업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(34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개기관확산예정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국가수리과학연구소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R&amp;D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경영혁신정보시스템구축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국민연금공단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err="1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상시모니터링구축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기초과학연구원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통합정보시스템구축사업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남부발전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구매관리 시스템개발 건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농축산식품부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공공데이터포털고도화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충남당진시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통합민원시스템구축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대검찰청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양형정보시스템구축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대구시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원클릭시정관리시스템구축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보훈공단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e-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산업기술평가원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기술료평가시스템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산업인력공단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자격검정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CBT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시스템고도화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산업인력공단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CBT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시스템확산사업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산업인력공단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NCS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및학습모듈통합포털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서울시청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법인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시설관리시스템구축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한국석유관리원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석유제품수급보고시스템구축용역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6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산업안전보건공단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상시감시모니터링시스템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ject 2"/>
          <p:cNvSpPr txBox="1">
            <a:spLocks/>
          </p:cNvSpPr>
          <p:nvPr/>
        </p:nvSpPr>
        <p:spPr>
          <a:xfrm>
            <a:off x="334963" y="296863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1097365" y="364426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34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673551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088303" y="1494249"/>
          <a:ext cx="7786742" cy="5009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3929090"/>
                <a:gridCol w="1044392"/>
                <a:gridCol w="598682"/>
              </a:tblGrid>
              <a:tr h="257276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1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</a:t>
                      </a:r>
                      <a:r>
                        <a:rPr kumimoji="1" lang="en-US" altLang="ko-KR" sz="11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언론진흥재단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차세대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ERP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ㆍ그룹웨어시스템구축사업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우정사업본부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FDS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우체국시설관리공단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수련원관리시스템구축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의료기관평가인증원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의료기관인증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·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평가시스템 전자정부 표준프레임워크 개선사업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경기개발공사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전세임대기금 연계관리시스템구축용역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한국농수산물유통공사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정가수의매매예약거래정보제공시스템구축용역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정보통신정책연구원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STAT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시스템기능개선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교통안전공단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주차장통합정보관리시스템구축용역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축산물품질평가원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데이터베이스주민등록번호정비및품질개선구축사업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한국거래소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한국교육과정평가원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연구사업관리시스템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(RIMS)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한국금융연수원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LMS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한국기초과학지원연구원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KBSI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통합경영정보시스템구축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한국농촌경제연구원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통합정보시스템전면재구축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한국발명진흥회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경영정보시스템구축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한국산업단지공단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e-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한국산업단지공단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상시모니터링구축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334963" y="355400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1097365" y="355400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35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907618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088302" y="1494250"/>
          <a:ext cx="7786742" cy="4983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4091437"/>
                <a:gridCol w="882045"/>
                <a:gridCol w="598682"/>
              </a:tblGrid>
              <a:tr h="257276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1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한국에너지기술연구원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IP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경영정보시스템구축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한국환경공단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폐기물관리시스템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해양환경관리공단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상시모니터링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정보통신산업진흥원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SW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사업정보저장소 정보시스템 기능개선 및 운영사업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한국정보통신기술협회</a:t>
                      </a:r>
                      <a:endParaRPr kumimoji="1" lang="en-US" altLang="ko-KR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TTA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시험성적서통합출력시스템구축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공공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한국철도공사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차세대 </a:t>
                      </a:r>
                      <a:r>
                        <a:rPr kumimoji="1" lang="en-US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KOVIS(SAP ERP</a:t>
                      </a: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경남은행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감사관리시스템구축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씨티은행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모바일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뱅킹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전면 도입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부산저축은행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FDS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수협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e-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감사시스템상시모니터링구축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우리은행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저축은행연합회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이상감지시스템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(FDS)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신한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하나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웰컴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ING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생명영업지원시스템구축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KB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FDS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NH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FDS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금융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SBI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저축은행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리뉴얼프로젝트구축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현대글로비스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호주시스템구축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334963" y="331089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1097365" y="331089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36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00144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25" y="3359902"/>
            <a:ext cx="3913206" cy="331117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332274" y="0"/>
            <a:ext cx="9695634" cy="1958935"/>
          </a:xfrm>
          <a:custGeom>
            <a:avLst/>
            <a:gdLst/>
            <a:ahLst/>
            <a:cxnLst/>
            <a:rect l="l" t="t" r="r" b="b"/>
            <a:pathLst>
              <a:path w="10692130" h="2160270">
                <a:moveTo>
                  <a:pt x="0" y="2159990"/>
                </a:moveTo>
                <a:lnTo>
                  <a:pt x="10692003" y="2159990"/>
                </a:lnTo>
                <a:lnTo>
                  <a:pt x="10692003" y="0"/>
                </a:lnTo>
                <a:lnTo>
                  <a:pt x="0" y="0"/>
                </a:lnTo>
                <a:lnTo>
                  <a:pt x="0" y="215999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/>
          <p:nvPr/>
        </p:nvSpPr>
        <p:spPr>
          <a:xfrm>
            <a:off x="4714036" y="2254331"/>
            <a:ext cx="2670071" cy="669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4353" b="1" spc="32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"/>
                <a:cs typeface="Malgun Gothic"/>
              </a:rPr>
              <a:t>SBUx</a:t>
            </a:r>
            <a:r>
              <a:rPr sz="4353" b="1" spc="-345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sz="4353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cs typeface="Gulim"/>
              </a:rPr>
              <a:t>v2.0</a:t>
            </a:r>
            <a:endParaRPr sz="4353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9577" y="3131705"/>
            <a:ext cx="5934041" cy="701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76" b="1" spc="-154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차세대 </a:t>
            </a:r>
            <a:r>
              <a:rPr sz="2176" b="1" spc="-32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UI</a:t>
            </a:r>
            <a:r>
              <a:rPr sz="2176" b="1" spc="-195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sz="2176" b="1" spc="-154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개발툴</a:t>
            </a:r>
            <a:endParaRPr sz="2176" dirty="0">
              <a:solidFill>
                <a:schemeClr val="tx1">
                  <a:lumMod val="65000"/>
                  <a:lumOff val="35000"/>
                </a:schemeClr>
              </a:solidFill>
              <a:latin typeface="Malgun Gothic"/>
              <a:cs typeface="Malgun Gothic"/>
            </a:endParaRPr>
          </a:p>
          <a:p>
            <a:pPr marL="11516" marR="4607" algn="ctr">
              <a:lnSpc>
                <a:spcPct val="125000"/>
              </a:lnSpc>
            </a:pPr>
            <a:endParaRPr lang="en-US" altLang="ko-KR" sz="453" b="1" spc="-95" dirty="0">
              <a:solidFill>
                <a:schemeClr val="tx1">
                  <a:lumMod val="65000"/>
                  <a:lumOff val="35000"/>
                </a:schemeClr>
              </a:solidFill>
              <a:latin typeface="Malgun Gothic"/>
              <a:cs typeface="Malgun Gothic"/>
            </a:endParaRPr>
          </a:p>
          <a:p>
            <a:pPr marL="11516" marR="4607" algn="ctr">
              <a:lnSpc>
                <a:spcPct val="125000"/>
              </a:lnSpc>
            </a:pPr>
            <a:r>
              <a:rPr lang="ko-KR" altLang="en-US" sz="1451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세계적 추세인  </a:t>
            </a:r>
            <a:r>
              <a:rPr lang="ko-KR" altLang="en-US" sz="1451" b="1" spc="-9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컴포넌트기반으로</a:t>
            </a:r>
            <a:r>
              <a:rPr lang="en-US" altLang="ko-KR" sz="1451" b="1" spc="-9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 </a:t>
            </a:r>
            <a:r>
              <a:rPr lang="ko-KR" altLang="en-US" sz="1451" b="1" spc="-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웹표준성</a:t>
            </a:r>
            <a:r>
              <a:rPr lang="en-US" altLang="ko-KR" sz="1451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/</a:t>
            </a:r>
            <a:r>
              <a:rPr lang="ko-KR" altLang="en-US" sz="1451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유연성</a:t>
            </a:r>
            <a:r>
              <a:rPr lang="en-US" altLang="ko-KR" sz="1451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/</a:t>
            </a:r>
            <a:r>
              <a:rPr lang="ko-KR" altLang="en-US" sz="1451" b="1" spc="-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확장성을</a:t>
            </a:r>
            <a:r>
              <a:rPr lang="ko-KR" altLang="en-US" sz="1451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  지향</a:t>
            </a:r>
            <a:endParaRPr sz="145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cs typeface="Gulim"/>
            </a:endParaRPr>
          </a:p>
        </p:txBody>
      </p:sp>
      <p:pic>
        <p:nvPicPr>
          <p:cNvPr id="20" name="Picture 2" descr="W3C_가입확인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76" y="3897700"/>
            <a:ext cx="1904361" cy="26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095472" y="1494255"/>
          <a:ext cx="7786742" cy="4975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58"/>
                <a:gridCol w="1627320"/>
                <a:gridCol w="4091437"/>
                <a:gridCol w="882045"/>
                <a:gridCol w="598682"/>
              </a:tblGrid>
              <a:tr h="292866"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분야</a:t>
                      </a:r>
                      <a:endParaRPr kumimoji="1" lang="en-US" altLang="ko-KR" sz="1100" kern="1200" dirty="0" smtClean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기관 명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프로젝트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도입</a:t>
                      </a:r>
                      <a:r>
                        <a:rPr kumimoji="1" lang="en-US" altLang="ko-KR" sz="11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9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남성해운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e-Service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재구축사업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err="1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현대글로비스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북경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완성차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운송시스템구축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삼성전자서비스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모바일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웹 시스템구축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세아홀딩스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e-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감사시스템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상시모니터링구축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아이코리아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ERP</a:t>
                      </a:r>
                      <a:r>
                        <a:rPr kumimoji="1" lang="ko-KR" altLang="en-US" sz="1100" kern="1200" baseline="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삼일회계법인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영림원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 </a:t>
                      </a:r>
                      <a:r>
                        <a:rPr kumimoji="1" lang="ko-KR" altLang="en-US" sz="1100" kern="1200" dirty="0" err="1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클라우드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ERP</a:t>
                      </a: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 구축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웹시그마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빌링서비스구축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위즈파스타물류시스템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패키지개발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KT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GCZ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SPC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해피포인트카드시스템구축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현대글로비스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멕시코법인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C/C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 smtClean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해외</a:t>
                      </a: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CGV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모바일경영정보시스템구축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KCC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표준</a:t>
                      </a: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UI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툴선정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KSNET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My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장부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가맹정정산시스템</a:t>
                      </a: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)UI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개선사업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기업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YK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건기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ERP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시스템구축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대학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계원예술대학교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학사행정시스템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대학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극동대학교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학사행정시스템</a:t>
                      </a: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100" kern="1200" dirty="0">
                          <a:gradFill>
                            <a:gsLst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8413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ko-KR" altLang="en-US" sz="1100" kern="1200" dirty="0">
                        <a:gradFill>
                          <a:gsLst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334963" y="338996"/>
            <a:ext cx="8283446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1516">
              <a:spcBef>
                <a:spcPct val="0"/>
              </a:spcBef>
            </a:pPr>
            <a:r>
              <a:rPr lang="ko-KR" altLang="en-US" sz="3200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 </a:t>
            </a:r>
            <a:r>
              <a:rPr lang="ko-KR" altLang="en-US" sz="3200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레퍼런스</a:t>
            </a:r>
            <a:endParaRPr lang="ko-KR" altLang="en-US" sz="3200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1097365" y="338996"/>
            <a:ext cx="578698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37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00A8E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4093239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2192000" cy="1958935"/>
          </a:xfrm>
          <a:custGeom>
            <a:avLst/>
            <a:gdLst/>
            <a:ahLst/>
            <a:cxnLst/>
            <a:rect l="l" t="t" r="r" b="b"/>
            <a:pathLst>
              <a:path w="10692130" h="2160270">
                <a:moveTo>
                  <a:pt x="0" y="2159990"/>
                </a:moveTo>
                <a:lnTo>
                  <a:pt x="10692003" y="2159990"/>
                </a:lnTo>
                <a:lnTo>
                  <a:pt x="10692003" y="0"/>
                </a:lnTo>
                <a:lnTo>
                  <a:pt x="0" y="0"/>
                </a:lnTo>
                <a:lnTo>
                  <a:pt x="0" y="215999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6468" y="1172703"/>
            <a:ext cx="1706726" cy="5023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pc="-27" dirty="0">
                <a:solidFill>
                  <a:srgbClr val="FFFFFF"/>
                </a:solidFill>
              </a:rPr>
              <a:t>Epilogue</a:t>
            </a:r>
          </a:p>
        </p:txBody>
      </p:sp>
      <p:sp>
        <p:nvSpPr>
          <p:cNvPr id="4" name="object 4"/>
          <p:cNvSpPr/>
          <p:nvPr/>
        </p:nvSpPr>
        <p:spPr>
          <a:xfrm>
            <a:off x="9065689" y="1529535"/>
            <a:ext cx="1487914" cy="137621"/>
          </a:xfrm>
          <a:custGeom>
            <a:avLst/>
            <a:gdLst/>
            <a:ahLst/>
            <a:cxnLst/>
            <a:rect l="l" t="t" r="r" b="b"/>
            <a:pathLst>
              <a:path w="1640840" h="151764">
                <a:moveTo>
                  <a:pt x="3624" y="12"/>
                </a:moveTo>
                <a:lnTo>
                  <a:pt x="1681" y="800"/>
                </a:lnTo>
                <a:lnTo>
                  <a:pt x="0" y="4038"/>
                </a:lnTo>
                <a:lnTo>
                  <a:pt x="66" y="4608"/>
                </a:lnTo>
                <a:lnTo>
                  <a:pt x="43273" y="30638"/>
                </a:lnTo>
                <a:lnTo>
                  <a:pt x="96729" y="53474"/>
                </a:lnTo>
                <a:lnTo>
                  <a:pt x="175632" y="79590"/>
                </a:lnTo>
                <a:lnTo>
                  <a:pt x="234317" y="95000"/>
                </a:lnTo>
                <a:lnTo>
                  <a:pt x="305986" y="110312"/>
                </a:lnTo>
                <a:lnTo>
                  <a:pt x="346859" y="117622"/>
                </a:lnTo>
                <a:lnTo>
                  <a:pt x="391182" y="124535"/>
                </a:lnTo>
                <a:lnTo>
                  <a:pt x="439021" y="130928"/>
                </a:lnTo>
                <a:lnTo>
                  <a:pt x="490446" y="136678"/>
                </a:lnTo>
                <a:lnTo>
                  <a:pt x="545523" y="141660"/>
                </a:lnTo>
                <a:lnTo>
                  <a:pt x="604320" y="145750"/>
                </a:lnTo>
                <a:lnTo>
                  <a:pt x="666905" y="148826"/>
                </a:lnTo>
                <a:lnTo>
                  <a:pt x="733346" y="150761"/>
                </a:lnTo>
                <a:lnTo>
                  <a:pt x="803711" y="151434"/>
                </a:lnTo>
                <a:lnTo>
                  <a:pt x="912918" y="150010"/>
                </a:lnTo>
                <a:lnTo>
                  <a:pt x="1012955" y="145969"/>
                </a:lnTo>
                <a:lnTo>
                  <a:pt x="1104154" y="139657"/>
                </a:lnTo>
                <a:lnTo>
                  <a:pt x="1186846" y="131422"/>
                </a:lnTo>
                <a:lnTo>
                  <a:pt x="1261363" y="121611"/>
                </a:lnTo>
                <a:lnTo>
                  <a:pt x="1328037" y="110570"/>
                </a:lnTo>
                <a:lnTo>
                  <a:pt x="1387200" y="98647"/>
                </a:lnTo>
                <a:lnTo>
                  <a:pt x="1430043" y="88379"/>
                </a:lnTo>
                <a:lnTo>
                  <a:pt x="801158" y="88379"/>
                </a:lnTo>
                <a:lnTo>
                  <a:pt x="706380" y="87402"/>
                </a:lnTo>
                <a:lnTo>
                  <a:pt x="617469" y="84642"/>
                </a:lnTo>
                <a:lnTo>
                  <a:pt x="534455" y="80352"/>
                </a:lnTo>
                <a:lnTo>
                  <a:pt x="457369" y="74784"/>
                </a:lnTo>
                <a:lnTo>
                  <a:pt x="386239" y="68193"/>
                </a:lnTo>
                <a:lnTo>
                  <a:pt x="321095" y="60831"/>
                </a:lnTo>
                <a:lnTo>
                  <a:pt x="261967" y="52952"/>
                </a:lnTo>
                <a:lnTo>
                  <a:pt x="208884" y="44810"/>
                </a:lnTo>
                <a:lnTo>
                  <a:pt x="161876" y="36657"/>
                </a:lnTo>
                <a:lnTo>
                  <a:pt x="120973" y="28748"/>
                </a:lnTo>
                <a:lnTo>
                  <a:pt x="57597" y="14671"/>
                </a:lnTo>
                <a:lnTo>
                  <a:pt x="18995" y="4608"/>
                </a:lnTo>
                <a:lnTo>
                  <a:pt x="5402" y="584"/>
                </a:lnTo>
                <a:lnTo>
                  <a:pt x="3624" y="12"/>
                </a:lnTo>
                <a:close/>
              </a:path>
              <a:path w="1640840" h="151764">
                <a:moveTo>
                  <a:pt x="1636933" y="0"/>
                </a:moveTo>
                <a:lnTo>
                  <a:pt x="1599390" y="11057"/>
                </a:lnTo>
                <a:lnTo>
                  <a:pt x="1550890" y="22858"/>
                </a:lnTo>
                <a:lnTo>
                  <a:pt x="1481791" y="36828"/>
                </a:lnTo>
                <a:lnTo>
                  <a:pt x="1439284" y="44172"/>
                </a:lnTo>
                <a:lnTo>
                  <a:pt x="1391347" y="51514"/>
                </a:lnTo>
                <a:lnTo>
                  <a:pt x="1337887" y="58672"/>
                </a:lnTo>
                <a:lnTo>
                  <a:pt x="1278809" y="65464"/>
                </a:lnTo>
                <a:lnTo>
                  <a:pt x="1214022" y="71710"/>
                </a:lnTo>
                <a:lnTo>
                  <a:pt x="1143430" y="77226"/>
                </a:lnTo>
                <a:lnTo>
                  <a:pt x="1066942" y="81833"/>
                </a:lnTo>
                <a:lnTo>
                  <a:pt x="984463" y="85349"/>
                </a:lnTo>
                <a:lnTo>
                  <a:pt x="895899" y="87591"/>
                </a:lnTo>
                <a:lnTo>
                  <a:pt x="801158" y="88379"/>
                </a:lnTo>
                <a:lnTo>
                  <a:pt x="1430043" y="88379"/>
                </a:lnTo>
                <a:lnTo>
                  <a:pt x="1484320" y="73541"/>
                </a:lnTo>
                <a:lnTo>
                  <a:pt x="1522941" y="61053"/>
                </a:lnTo>
                <a:lnTo>
                  <a:pt x="1581965" y="37939"/>
                </a:lnTo>
                <a:lnTo>
                  <a:pt x="1618909" y="19622"/>
                </a:lnTo>
                <a:lnTo>
                  <a:pt x="1640616" y="4038"/>
                </a:lnTo>
                <a:lnTo>
                  <a:pt x="1638850" y="762"/>
                </a:lnTo>
                <a:lnTo>
                  <a:pt x="1636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187248" y="1325166"/>
            <a:ext cx="103647" cy="166987"/>
          </a:xfrm>
          <a:custGeom>
            <a:avLst/>
            <a:gdLst/>
            <a:ahLst/>
            <a:cxnLst/>
            <a:rect l="l" t="t" r="r" b="b"/>
            <a:pathLst>
              <a:path w="114300" h="184150">
                <a:moveTo>
                  <a:pt x="27101" y="125869"/>
                </a:moveTo>
                <a:lnTo>
                  <a:pt x="0" y="131851"/>
                </a:lnTo>
                <a:lnTo>
                  <a:pt x="2533" y="143557"/>
                </a:lnTo>
                <a:lnTo>
                  <a:pt x="6459" y="153871"/>
                </a:lnTo>
                <a:lnTo>
                  <a:pt x="35548" y="180571"/>
                </a:lnTo>
                <a:lnTo>
                  <a:pt x="56616" y="183984"/>
                </a:lnTo>
                <a:lnTo>
                  <a:pt x="68301" y="182981"/>
                </a:lnTo>
                <a:lnTo>
                  <a:pt x="104530" y="159393"/>
                </a:lnTo>
                <a:lnTo>
                  <a:pt x="104764" y="158953"/>
                </a:lnTo>
                <a:lnTo>
                  <a:pt x="57658" y="158953"/>
                </a:lnTo>
                <a:lnTo>
                  <a:pt x="50207" y="158234"/>
                </a:lnTo>
                <a:lnTo>
                  <a:pt x="28333" y="136283"/>
                </a:lnTo>
                <a:lnTo>
                  <a:pt x="27101" y="125869"/>
                </a:lnTo>
                <a:close/>
              </a:path>
              <a:path w="114300" h="184150">
                <a:moveTo>
                  <a:pt x="61214" y="0"/>
                </a:moveTo>
                <a:lnTo>
                  <a:pt x="23202" y="13550"/>
                </a:lnTo>
                <a:lnTo>
                  <a:pt x="7924" y="46964"/>
                </a:lnTo>
                <a:lnTo>
                  <a:pt x="10199" y="60894"/>
                </a:lnTo>
                <a:lnTo>
                  <a:pt x="17024" y="73042"/>
                </a:lnTo>
                <a:lnTo>
                  <a:pt x="28402" y="83406"/>
                </a:lnTo>
                <a:lnTo>
                  <a:pt x="44335" y="91986"/>
                </a:lnTo>
                <a:lnTo>
                  <a:pt x="61442" y="99110"/>
                </a:lnTo>
                <a:lnTo>
                  <a:pt x="65887" y="101028"/>
                </a:lnTo>
                <a:lnTo>
                  <a:pt x="86715" y="125869"/>
                </a:lnTo>
                <a:lnTo>
                  <a:pt x="86715" y="137896"/>
                </a:lnTo>
                <a:lnTo>
                  <a:pt x="83959" y="144983"/>
                </a:lnTo>
                <a:lnTo>
                  <a:pt x="72923" y="156159"/>
                </a:lnTo>
                <a:lnTo>
                  <a:pt x="66001" y="158953"/>
                </a:lnTo>
                <a:lnTo>
                  <a:pt x="104764" y="158953"/>
                </a:lnTo>
                <a:lnTo>
                  <a:pt x="109626" y="149818"/>
                </a:lnTo>
                <a:lnTo>
                  <a:pt x="112683" y="139181"/>
                </a:lnTo>
                <a:lnTo>
                  <a:pt x="113703" y="127482"/>
                </a:lnTo>
                <a:lnTo>
                  <a:pt x="113079" y="118705"/>
                </a:lnTo>
                <a:lnTo>
                  <a:pt x="90820" y="85029"/>
                </a:lnTo>
                <a:lnTo>
                  <a:pt x="54432" y="68110"/>
                </a:lnTo>
                <a:lnTo>
                  <a:pt x="45995" y="63825"/>
                </a:lnTo>
                <a:lnTo>
                  <a:pt x="39966" y="58915"/>
                </a:lnTo>
                <a:lnTo>
                  <a:pt x="36347" y="53376"/>
                </a:lnTo>
                <a:lnTo>
                  <a:pt x="35140" y="47205"/>
                </a:lnTo>
                <a:lnTo>
                  <a:pt x="35140" y="40919"/>
                </a:lnTo>
                <a:lnTo>
                  <a:pt x="37592" y="35712"/>
                </a:lnTo>
                <a:lnTo>
                  <a:pt x="42494" y="31572"/>
                </a:lnTo>
                <a:lnTo>
                  <a:pt x="47396" y="27368"/>
                </a:lnTo>
                <a:lnTo>
                  <a:pt x="53555" y="25260"/>
                </a:lnTo>
                <a:lnTo>
                  <a:pt x="105780" y="25260"/>
                </a:lnTo>
                <a:lnTo>
                  <a:pt x="99654" y="16791"/>
                </a:lnTo>
                <a:lnTo>
                  <a:pt x="88522" y="7461"/>
                </a:lnTo>
                <a:lnTo>
                  <a:pt x="75708" y="1864"/>
                </a:lnTo>
                <a:lnTo>
                  <a:pt x="61214" y="0"/>
                </a:lnTo>
                <a:close/>
              </a:path>
              <a:path w="114300" h="184150">
                <a:moveTo>
                  <a:pt x="105780" y="25260"/>
                </a:moveTo>
                <a:lnTo>
                  <a:pt x="67030" y="25260"/>
                </a:lnTo>
                <a:lnTo>
                  <a:pt x="71970" y="26492"/>
                </a:lnTo>
                <a:lnTo>
                  <a:pt x="75806" y="28943"/>
                </a:lnTo>
                <a:lnTo>
                  <a:pt x="79476" y="31076"/>
                </a:lnTo>
                <a:lnTo>
                  <a:pt x="83359" y="35712"/>
                </a:lnTo>
                <a:lnTo>
                  <a:pt x="87401" y="42722"/>
                </a:lnTo>
                <a:lnTo>
                  <a:pt x="109105" y="29857"/>
                </a:lnTo>
                <a:lnTo>
                  <a:pt x="105780" y="25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304450" y="1325212"/>
            <a:ext cx="175625" cy="166987"/>
          </a:xfrm>
          <a:custGeom>
            <a:avLst/>
            <a:gdLst/>
            <a:ahLst/>
            <a:cxnLst/>
            <a:rect l="l" t="t" r="r" b="b"/>
            <a:pathLst>
              <a:path w="193675" h="184150">
                <a:moveTo>
                  <a:pt x="97104" y="0"/>
                </a:moveTo>
                <a:lnTo>
                  <a:pt x="43581" y="15125"/>
                </a:lnTo>
                <a:lnTo>
                  <a:pt x="7153" y="56394"/>
                </a:lnTo>
                <a:lnTo>
                  <a:pt x="0" y="91198"/>
                </a:lnTo>
                <a:lnTo>
                  <a:pt x="1959" y="111484"/>
                </a:lnTo>
                <a:lnTo>
                  <a:pt x="31368" y="160108"/>
                </a:lnTo>
                <a:lnTo>
                  <a:pt x="78226" y="182397"/>
                </a:lnTo>
                <a:lnTo>
                  <a:pt x="95669" y="183883"/>
                </a:lnTo>
                <a:lnTo>
                  <a:pt x="115166" y="182211"/>
                </a:lnTo>
                <a:lnTo>
                  <a:pt x="133180" y="177195"/>
                </a:lnTo>
                <a:lnTo>
                  <a:pt x="149709" y="168833"/>
                </a:lnTo>
                <a:lnTo>
                  <a:pt x="162537" y="158851"/>
                </a:lnTo>
                <a:lnTo>
                  <a:pt x="96037" y="158851"/>
                </a:lnTo>
                <a:lnTo>
                  <a:pt x="83016" y="157665"/>
                </a:lnTo>
                <a:lnTo>
                  <a:pt x="48729" y="139890"/>
                </a:lnTo>
                <a:lnTo>
                  <a:pt x="29429" y="105586"/>
                </a:lnTo>
                <a:lnTo>
                  <a:pt x="28174" y="91198"/>
                </a:lnTo>
                <a:lnTo>
                  <a:pt x="29384" y="78089"/>
                </a:lnTo>
                <a:lnTo>
                  <a:pt x="48018" y="44449"/>
                </a:lnTo>
                <a:lnTo>
                  <a:pt x="82880" y="26363"/>
                </a:lnTo>
                <a:lnTo>
                  <a:pt x="96748" y="25158"/>
                </a:lnTo>
                <a:lnTo>
                  <a:pt x="162440" y="25158"/>
                </a:lnTo>
                <a:lnTo>
                  <a:pt x="150041" y="15248"/>
                </a:lnTo>
                <a:lnTo>
                  <a:pt x="133802" y="6778"/>
                </a:lnTo>
                <a:lnTo>
                  <a:pt x="116156" y="1695"/>
                </a:lnTo>
                <a:lnTo>
                  <a:pt x="97104" y="0"/>
                </a:lnTo>
                <a:close/>
              </a:path>
              <a:path w="193675" h="184150">
                <a:moveTo>
                  <a:pt x="162440" y="25158"/>
                </a:moveTo>
                <a:lnTo>
                  <a:pt x="96748" y="25158"/>
                </a:lnTo>
                <a:lnTo>
                  <a:pt x="110652" y="26363"/>
                </a:lnTo>
                <a:lnTo>
                  <a:pt x="123390" y="29979"/>
                </a:lnTo>
                <a:lnTo>
                  <a:pt x="154005" y="54615"/>
                </a:lnTo>
                <a:lnTo>
                  <a:pt x="165040" y="91198"/>
                </a:lnTo>
                <a:lnTo>
                  <a:pt x="165091" y="92227"/>
                </a:lnTo>
                <a:lnTo>
                  <a:pt x="163864" y="105479"/>
                </a:lnTo>
                <a:lnTo>
                  <a:pt x="145122" y="139547"/>
                </a:lnTo>
                <a:lnTo>
                  <a:pt x="110013" y="157644"/>
                </a:lnTo>
                <a:lnTo>
                  <a:pt x="96037" y="158851"/>
                </a:lnTo>
                <a:lnTo>
                  <a:pt x="162537" y="158851"/>
                </a:lnTo>
                <a:lnTo>
                  <a:pt x="186131" y="127576"/>
                </a:lnTo>
                <a:lnTo>
                  <a:pt x="193255" y="92227"/>
                </a:lnTo>
                <a:lnTo>
                  <a:pt x="191481" y="73904"/>
                </a:lnTo>
                <a:lnTo>
                  <a:pt x="186159" y="56940"/>
                </a:lnTo>
                <a:lnTo>
                  <a:pt x="177289" y="41338"/>
                </a:lnTo>
                <a:lnTo>
                  <a:pt x="164871" y="27101"/>
                </a:lnTo>
                <a:lnTo>
                  <a:pt x="162440" y="25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9522345" y="1408728"/>
            <a:ext cx="0" cy="8407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267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9510213" y="1397788"/>
            <a:ext cx="82918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33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9510213" y="1367269"/>
            <a:ext cx="24760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58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9510213" y="1336175"/>
            <a:ext cx="846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1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9671678" y="1347691"/>
            <a:ext cx="0" cy="145106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59461"/>
                </a:lnTo>
              </a:path>
            </a:pathLst>
          </a:custGeom>
          <a:ln w="267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9608551" y="1336285"/>
            <a:ext cx="129559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11" y="0"/>
                </a:lnTo>
              </a:path>
            </a:pathLst>
          </a:custGeom>
          <a:ln w="251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9765806" y="1326629"/>
            <a:ext cx="109406" cy="164108"/>
          </a:xfrm>
          <a:custGeom>
            <a:avLst/>
            <a:gdLst/>
            <a:ahLst/>
            <a:cxnLst/>
            <a:rect l="l" t="t" r="r" b="b"/>
            <a:pathLst>
              <a:path w="120650" h="180975">
                <a:moveTo>
                  <a:pt x="30429" y="0"/>
                </a:moveTo>
                <a:lnTo>
                  <a:pt x="0" y="0"/>
                </a:lnTo>
                <a:lnTo>
                  <a:pt x="0" y="180771"/>
                </a:lnTo>
                <a:lnTo>
                  <a:pt x="46291" y="180771"/>
                </a:lnTo>
                <a:lnTo>
                  <a:pt x="56213" y="180559"/>
                </a:lnTo>
                <a:lnTo>
                  <a:pt x="98269" y="169008"/>
                </a:lnTo>
                <a:lnTo>
                  <a:pt x="112037" y="155130"/>
                </a:lnTo>
                <a:lnTo>
                  <a:pt x="30568" y="155130"/>
                </a:lnTo>
                <a:lnTo>
                  <a:pt x="30568" y="100456"/>
                </a:lnTo>
                <a:lnTo>
                  <a:pt x="110603" y="100456"/>
                </a:lnTo>
                <a:lnTo>
                  <a:pt x="105729" y="95001"/>
                </a:lnTo>
                <a:lnTo>
                  <a:pt x="99793" y="90238"/>
                </a:lnTo>
                <a:lnTo>
                  <a:pt x="93005" y="86396"/>
                </a:lnTo>
                <a:lnTo>
                  <a:pt x="85369" y="83477"/>
                </a:lnTo>
                <a:lnTo>
                  <a:pt x="91372" y="77622"/>
                </a:lnTo>
                <a:lnTo>
                  <a:pt x="30568" y="77622"/>
                </a:lnTo>
                <a:lnTo>
                  <a:pt x="30568" y="25057"/>
                </a:lnTo>
                <a:lnTo>
                  <a:pt x="94757" y="25057"/>
                </a:lnTo>
                <a:lnTo>
                  <a:pt x="93573" y="22631"/>
                </a:lnTo>
                <a:lnTo>
                  <a:pt x="56271" y="1575"/>
                </a:lnTo>
                <a:lnTo>
                  <a:pt x="40072" y="174"/>
                </a:lnTo>
                <a:lnTo>
                  <a:pt x="30429" y="0"/>
                </a:lnTo>
                <a:close/>
              </a:path>
              <a:path w="120650" h="180975">
                <a:moveTo>
                  <a:pt x="110603" y="100456"/>
                </a:moveTo>
                <a:lnTo>
                  <a:pt x="46037" y="100456"/>
                </a:lnTo>
                <a:lnTo>
                  <a:pt x="57416" y="100947"/>
                </a:lnTo>
                <a:lnTo>
                  <a:pt x="66916" y="102417"/>
                </a:lnTo>
                <a:lnTo>
                  <a:pt x="74530" y="104866"/>
                </a:lnTo>
                <a:lnTo>
                  <a:pt x="80251" y="108292"/>
                </a:lnTo>
                <a:lnTo>
                  <a:pt x="86817" y="113601"/>
                </a:lnTo>
                <a:lnTo>
                  <a:pt x="90081" y="120167"/>
                </a:lnTo>
                <a:lnTo>
                  <a:pt x="90081" y="136004"/>
                </a:lnTo>
                <a:lnTo>
                  <a:pt x="49441" y="155130"/>
                </a:lnTo>
                <a:lnTo>
                  <a:pt x="112037" y="155130"/>
                </a:lnTo>
                <a:lnTo>
                  <a:pt x="116058" y="148575"/>
                </a:lnTo>
                <a:lnTo>
                  <a:pt x="119206" y="139208"/>
                </a:lnTo>
                <a:lnTo>
                  <a:pt x="120256" y="129019"/>
                </a:lnTo>
                <a:lnTo>
                  <a:pt x="119665" y="121191"/>
                </a:lnTo>
                <a:lnTo>
                  <a:pt x="117894" y="113861"/>
                </a:lnTo>
                <a:lnTo>
                  <a:pt x="114941" y="107027"/>
                </a:lnTo>
                <a:lnTo>
                  <a:pt x="110807" y="100685"/>
                </a:lnTo>
                <a:lnTo>
                  <a:pt x="110603" y="100456"/>
                </a:lnTo>
                <a:close/>
              </a:path>
              <a:path w="120650" h="180975">
                <a:moveTo>
                  <a:pt x="94757" y="25057"/>
                </a:moveTo>
                <a:lnTo>
                  <a:pt x="51625" y="25057"/>
                </a:lnTo>
                <a:lnTo>
                  <a:pt x="59499" y="27254"/>
                </a:lnTo>
                <a:lnTo>
                  <a:pt x="70332" y="36080"/>
                </a:lnTo>
                <a:lnTo>
                  <a:pt x="73050" y="42532"/>
                </a:lnTo>
                <a:lnTo>
                  <a:pt x="72996" y="59925"/>
                </a:lnTo>
                <a:lnTo>
                  <a:pt x="70396" y="66395"/>
                </a:lnTo>
                <a:lnTo>
                  <a:pt x="40119" y="77622"/>
                </a:lnTo>
                <a:lnTo>
                  <a:pt x="91372" y="77622"/>
                </a:lnTo>
                <a:lnTo>
                  <a:pt x="92655" y="76371"/>
                </a:lnTo>
                <a:lnTo>
                  <a:pt x="97863" y="68521"/>
                </a:lnTo>
                <a:lnTo>
                  <a:pt x="100989" y="59925"/>
                </a:lnTo>
                <a:lnTo>
                  <a:pt x="102031" y="50584"/>
                </a:lnTo>
                <a:lnTo>
                  <a:pt x="102031" y="43472"/>
                </a:lnTo>
                <a:lnTo>
                  <a:pt x="100317" y="36448"/>
                </a:lnTo>
                <a:lnTo>
                  <a:pt x="94757" y="2505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9892856" y="1322126"/>
            <a:ext cx="174473" cy="173321"/>
          </a:xfrm>
          <a:custGeom>
            <a:avLst/>
            <a:gdLst/>
            <a:ahLst/>
            <a:cxnLst/>
            <a:rect l="l" t="t" r="r" b="b"/>
            <a:pathLst>
              <a:path w="192404" h="191135">
                <a:moveTo>
                  <a:pt x="96596" y="0"/>
                </a:moveTo>
                <a:lnTo>
                  <a:pt x="43355" y="15676"/>
                </a:lnTo>
                <a:lnTo>
                  <a:pt x="16009" y="42495"/>
                </a:lnTo>
                <a:lnTo>
                  <a:pt x="0" y="94576"/>
                </a:lnTo>
                <a:lnTo>
                  <a:pt x="1950" y="115615"/>
                </a:lnTo>
                <a:lnTo>
                  <a:pt x="17552" y="151344"/>
                </a:lnTo>
                <a:lnTo>
                  <a:pt x="61369" y="184538"/>
                </a:lnTo>
                <a:lnTo>
                  <a:pt x="95173" y="190703"/>
                </a:lnTo>
                <a:lnTo>
                  <a:pt x="114564" y="188967"/>
                </a:lnTo>
                <a:lnTo>
                  <a:pt x="132483" y="183761"/>
                </a:lnTo>
                <a:lnTo>
                  <a:pt x="148930" y="175085"/>
                </a:lnTo>
                <a:lnTo>
                  <a:pt x="161697" y="164731"/>
                </a:lnTo>
                <a:lnTo>
                  <a:pt x="95529" y="164731"/>
                </a:lnTo>
                <a:lnTo>
                  <a:pt x="82582" y="163502"/>
                </a:lnTo>
                <a:lnTo>
                  <a:pt x="48488" y="145072"/>
                </a:lnTo>
                <a:lnTo>
                  <a:pt x="29271" y="109503"/>
                </a:lnTo>
                <a:lnTo>
                  <a:pt x="28022" y="94576"/>
                </a:lnTo>
                <a:lnTo>
                  <a:pt x="29226" y="80983"/>
                </a:lnTo>
                <a:lnTo>
                  <a:pt x="47764" y="46101"/>
                </a:lnTo>
                <a:lnTo>
                  <a:pt x="82445" y="27336"/>
                </a:lnTo>
                <a:lnTo>
                  <a:pt x="96240" y="26085"/>
                </a:lnTo>
                <a:lnTo>
                  <a:pt x="161596" y="26085"/>
                </a:lnTo>
                <a:lnTo>
                  <a:pt x="149263" y="15810"/>
                </a:lnTo>
                <a:lnTo>
                  <a:pt x="133108" y="7027"/>
                </a:lnTo>
                <a:lnTo>
                  <a:pt x="115553" y="1757"/>
                </a:lnTo>
                <a:lnTo>
                  <a:pt x="96596" y="0"/>
                </a:lnTo>
                <a:close/>
              </a:path>
              <a:path w="192404" h="191135">
                <a:moveTo>
                  <a:pt x="161596" y="26085"/>
                </a:moveTo>
                <a:lnTo>
                  <a:pt x="96240" y="26085"/>
                </a:lnTo>
                <a:lnTo>
                  <a:pt x="110071" y="27336"/>
                </a:lnTo>
                <a:lnTo>
                  <a:pt x="122740" y="31088"/>
                </a:lnTo>
                <a:lnTo>
                  <a:pt x="153203" y="56640"/>
                </a:lnTo>
                <a:lnTo>
                  <a:pt x="164188" y="94576"/>
                </a:lnTo>
                <a:lnTo>
                  <a:pt x="164241" y="95643"/>
                </a:lnTo>
                <a:lnTo>
                  <a:pt x="163018" y="109390"/>
                </a:lnTo>
                <a:lnTo>
                  <a:pt x="144360" y="144716"/>
                </a:lnTo>
                <a:lnTo>
                  <a:pt x="109433" y="163481"/>
                </a:lnTo>
                <a:lnTo>
                  <a:pt x="95529" y="164731"/>
                </a:lnTo>
                <a:lnTo>
                  <a:pt x="161697" y="164731"/>
                </a:lnTo>
                <a:lnTo>
                  <a:pt x="185166" y="132302"/>
                </a:lnTo>
                <a:lnTo>
                  <a:pt x="192252" y="95643"/>
                </a:lnTo>
                <a:lnTo>
                  <a:pt x="190488" y="76641"/>
                </a:lnTo>
                <a:lnTo>
                  <a:pt x="185194" y="59050"/>
                </a:lnTo>
                <a:lnTo>
                  <a:pt x="176372" y="42871"/>
                </a:lnTo>
                <a:lnTo>
                  <a:pt x="164020" y="28105"/>
                </a:lnTo>
                <a:lnTo>
                  <a:pt x="161596" y="2608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10327887" y="1480441"/>
            <a:ext cx="104223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617" y="0"/>
                </a:lnTo>
              </a:path>
            </a:pathLst>
          </a:custGeom>
          <a:ln w="2667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10340733" y="1324394"/>
            <a:ext cx="0" cy="143955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2833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0067191" y="1322541"/>
            <a:ext cx="250481" cy="172170"/>
          </a:xfrm>
          <a:custGeom>
            <a:avLst/>
            <a:gdLst/>
            <a:ahLst/>
            <a:cxnLst/>
            <a:rect l="l" t="t" r="r" b="b"/>
            <a:pathLst>
              <a:path w="276225" h="189864">
                <a:moveTo>
                  <a:pt x="32346" y="0"/>
                </a:moveTo>
                <a:lnTo>
                  <a:pt x="0" y="0"/>
                </a:lnTo>
                <a:lnTo>
                  <a:pt x="79971" y="189763"/>
                </a:lnTo>
                <a:lnTo>
                  <a:pt x="87566" y="189763"/>
                </a:lnTo>
                <a:lnTo>
                  <a:pt x="113409" y="125006"/>
                </a:lnTo>
                <a:lnTo>
                  <a:pt x="83743" y="125006"/>
                </a:lnTo>
                <a:lnTo>
                  <a:pt x="32346" y="0"/>
                </a:lnTo>
                <a:close/>
              </a:path>
              <a:path w="276225" h="189864">
                <a:moveTo>
                  <a:pt x="166366" y="66382"/>
                </a:moveTo>
                <a:lnTo>
                  <a:pt x="136804" y="66382"/>
                </a:lnTo>
                <a:lnTo>
                  <a:pt x="184073" y="189763"/>
                </a:lnTo>
                <a:lnTo>
                  <a:pt x="191617" y="189763"/>
                </a:lnTo>
                <a:lnTo>
                  <a:pt x="220338" y="125006"/>
                </a:lnTo>
                <a:lnTo>
                  <a:pt x="188836" y="125006"/>
                </a:lnTo>
                <a:lnTo>
                  <a:pt x="166366" y="66382"/>
                </a:lnTo>
                <a:close/>
              </a:path>
              <a:path w="276225" h="189864">
                <a:moveTo>
                  <a:pt x="144411" y="9105"/>
                </a:moveTo>
                <a:lnTo>
                  <a:pt x="130162" y="9105"/>
                </a:lnTo>
                <a:lnTo>
                  <a:pt x="83743" y="125006"/>
                </a:lnTo>
                <a:lnTo>
                  <a:pt x="113409" y="125006"/>
                </a:lnTo>
                <a:lnTo>
                  <a:pt x="136804" y="66382"/>
                </a:lnTo>
                <a:lnTo>
                  <a:pt x="166366" y="66382"/>
                </a:lnTo>
                <a:lnTo>
                  <a:pt x="144411" y="9105"/>
                </a:lnTo>
                <a:close/>
              </a:path>
              <a:path w="276225" h="189864">
                <a:moveTo>
                  <a:pt x="275780" y="0"/>
                </a:moveTo>
                <a:lnTo>
                  <a:pt x="243433" y="0"/>
                </a:lnTo>
                <a:lnTo>
                  <a:pt x="188836" y="125006"/>
                </a:lnTo>
                <a:lnTo>
                  <a:pt x="220338" y="125006"/>
                </a:lnTo>
                <a:lnTo>
                  <a:pt x="27578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335204" y="3755709"/>
            <a:ext cx="7138400" cy="144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ct val="150000"/>
              </a:lnSpc>
            </a:pPr>
            <a:r>
              <a:rPr sz="1451" b="1" spc="-23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UI/UX</a:t>
            </a:r>
            <a:r>
              <a:rPr sz="1451" b="1" spc="-150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lang="en-US" sz="1451" b="1" spc="-150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 </a:t>
            </a:r>
            <a:r>
              <a:rPr sz="1451" b="1" spc="-109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전문</a:t>
            </a:r>
            <a:r>
              <a:rPr sz="1451" b="1" spc="-150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sz="1451" b="1" spc="-118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개발사</a:t>
            </a:r>
            <a:r>
              <a:rPr sz="1451" spc="-118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로써</a:t>
            </a:r>
            <a:r>
              <a:rPr lang="en-US" sz="1451" spc="-118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 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13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기치를</a:t>
            </a:r>
            <a:r>
              <a:rPr lang="en-US"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13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내걸고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오직 </a:t>
            </a:r>
            <a:r>
              <a:rPr lang="ko-KR" altLang="en-US"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한길을 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13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줄기차게</a:t>
            </a: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09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달려</a:t>
            </a:r>
            <a:r>
              <a:rPr lang="ko-KR" alt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왔습니다</a:t>
            </a:r>
            <a:r>
              <a:rPr lang="en-US" altLang="ko-KR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.</a:t>
            </a:r>
          </a:p>
          <a:p>
            <a:pPr marL="11516">
              <a:lnSpc>
                <a:spcPct val="150000"/>
              </a:lnSpc>
            </a:pPr>
            <a:r>
              <a:rPr sz="1451" spc="-127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당사</a:t>
            </a:r>
            <a:r>
              <a:rPr 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13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연구소에</a:t>
            </a:r>
            <a:r>
              <a:rPr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걸려있는 </a:t>
            </a:r>
            <a:r>
              <a:rPr sz="1451" spc="-118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캐치프레이즈처럼</a:t>
            </a:r>
            <a:r>
              <a:rPr sz="1451" spc="-118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sz="1451" spc="-118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 </a:t>
            </a:r>
            <a:r>
              <a:rPr sz="1451" b="1" spc="-109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제품</a:t>
            </a:r>
            <a:r>
              <a:rPr lang="en-US"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lang="ko-KR" altLang="en-US"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개발 기술력</a:t>
            </a:r>
            <a:r>
              <a:rPr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에 </a:t>
            </a:r>
            <a:r>
              <a:rPr lang="en-US"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 </a:t>
            </a:r>
            <a:r>
              <a:rPr sz="1451" b="1" spc="-109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대한</a:t>
            </a:r>
            <a:r>
              <a:rPr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lang="en-US"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 </a:t>
            </a:r>
            <a:r>
              <a:rPr sz="1451" b="1" spc="-109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자부심</a:t>
            </a:r>
            <a:r>
              <a:rPr sz="1451" b="1" spc="-11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과</a:t>
            </a:r>
            <a:r>
              <a:rPr sz="1451" b="1" spc="-113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lang="en-US" sz="1451" b="1" spc="-113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 </a:t>
            </a:r>
            <a:r>
              <a:rPr sz="1451" b="1" spc="-109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일에</a:t>
            </a:r>
            <a:r>
              <a:rPr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sz="1451" b="1" spc="-109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대한</a:t>
            </a:r>
            <a:r>
              <a:rPr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lang="en-US" sz="1451" b="1" spc="-109" dirty="0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 </a:t>
            </a:r>
            <a:r>
              <a:rPr sz="1451" b="1" spc="-113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열정</a:t>
            </a:r>
            <a:r>
              <a:rPr sz="1451" spc="-113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은</a:t>
            </a:r>
            <a:r>
              <a:rPr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</a:p>
          <a:p>
            <a:pPr marL="11516">
              <a:lnSpc>
                <a:spcPct val="150000"/>
              </a:lnSpc>
            </a:pPr>
            <a:r>
              <a:rPr lang="ko-KR" alt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최고를 꿈꾸는 </a:t>
            </a:r>
            <a:r>
              <a:rPr lang="ko-KR" altLang="en-US" sz="1451" spc="-109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강소</a:t>
            </a:r>
            <a:r>
              <a:rPr lang="ko-KR" alt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기업</a:t>
            </a:r>
            <a:r>
              <a:rPr sz="1451" spc="-204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22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입니다.</a:t>
            </a:r>
            <a:endParaRPr sz="1451" dirty="0">
              <a:latin typeface="나눔바른고딕" panose="020B0603020101020101" pitchFamily="50" charset="-127"/>
              <a:ea typeface="나눔바른고딕" panose="020B0603020101020101" pitchFamily="50" charset="-127"/>
              <a:cs typeface="Gulim"/>
            </a:endParaRPr>
          </a:p>
          <a:p>
            <a:pPr marL="11516">
              <a:lnSpc>
                <a:spcPct val="150000"/>
              </a:lnSpc>
              <a:spcBef>
                <a:spcPts val="825"/>
              </a:spcBef>
            </a:pPr>
            <a:r>
              <a:rPr sz="1451" spc="-109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항상</a:t>
            </a:r>
            <a:r>
              <a:rPr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13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고객의</a:t>
            </a:r>
            <a:r>
              <a:rPr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sz="1451" spc="-1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09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편에</a:t>
            </a:r>
            <a:r>
              <a:rPr 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09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서서</a:t>
            </a:r>
            <a:r>
              <a:rPr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z="1451" spc="-109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더  나은 비즈니스를 지향하는 </a:t>
            </a:r>
            <a:r>
              <a:rPr sz="1451" b="1" spc="-118" dirty="0" err="1">
                <a:solidFill>
                  <a:srgbClr val="00ADE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Malgun Gothic"/>
              </a:rPr>
              <a:t>소프트보울</a:t>
            </a:r>
            <a:r>
              <a:rPr sz="1451" spc="-118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이</a:t>
            </a:r>
            <a:r>
              <a:rPr lang="en-US" sz="1451" spc="-118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 </a:t>
            </a:r>
            <a:r>
              <a:rPr sz="1451" spc="-213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sz="1451" spc="-122" dirty="0" err="1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되겠습니다</a:t>
            </a:r>
            <a:r>
              <a:rPr sz="1451" spc="-122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.</a:t>
            </a:r>
            <a:r>
              <a:rPr lang="en-US" sz="1451" spc="-122" dirty="0">
                <a:solidFill>
                  <a:srgbClr val="3E3E3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endParaRPr sz="1451" dirty="0">
              <a:latin typeface="나눔바른고딕" panose="020B0603020101020101" pitchFamily="50" charset="-127"/>
              <a:ea typeface="나눔바른고딕" panose="020B0603020101020101" pitchFamily="50" charset="-127"/>
              <a:cs typeface="Gulim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35204" y="1975183"/>
            <a:ext cx="8916279" cy="1263346"/>
            <a:chOff x="1436395" y="2534373"/>
            <a:chExt cx="7819390" cy="1393190"/>
          </a:xfrm>
        </p:grpSpPr>
        <p:sp>
          <p:nvSpPr>
            <p:cNvPr id="20" name="object 20"/>
            <p:cNvSpPr/>
            <p:nvPr/>
          </p:nvSpPr>
          <p:spPr>
            <a:xfrm>
              <a:off x="1436395" y="2534373"/>
              <a:ext cx="7819390" cy="1393190"/>
            </a:xfrm>
            <a:custGeom>
              <a:avLst/>
              <a:gdLst/>
              <a:ahLst/>
              <a:cxnLst/>
              <a:rect l="l" t="t" r="r" b="b"/>
              <a:pathLst>
                <a:path w="7819390" h="1393189">
                  <a:moveTo>
                    <a:pt x="0" y="1393202"/>
                  </a:moveTo>
                  <a:lnTo>
                    <a:pt x="7819199" y="1393202"/>
                  </a:lnTo>
                  <a:lnTo>
                    <a:pt x="7819199" y="0"/>
                  </a:lnTo>
                  <a:lnTo>
                    <a:pt x="0" y="0"/>
                  </a:lnTo>
                  <a:lnTo>
                    <a:pt x="0" y="1393202"/>
                  </a:lnTo>
                  <a:close/>
                </a:path>
              </a:pathLst>
            </a:custGeom>
            <a:solidFill>
              <a:srgbClr val="E6E6E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437335" y="2537574"/>
              <a:ext cx="1765300" cy="497205"/>
            </a:xfrm>
            <a:custGeom>
              <a:avLst/>
              <a:gdLst/>
              <a:ahLst/>
              <a:cxnLst/>
              <a:rect l="l" t="t" r="r" b="b"/>
              <a:pathLst>
                <a:path w="1765300" h="497205">
                  <a:moveTo>
                    <a:pt x="1764791" y="0"/>
                  </a:moveTo>
                  <a:lnTo>
                    <a:pt x="0" y="0"/>
                  </a:lnTo>
                  <a:lnTo>
                    <a:pt x="0" y="496785"/>
                  </a:lnTo>
                  <a:lnTo>
                    <a:pt x="1079" y="494880"/>
                  </a:lnTo>
                  <a:lnTo>
                    <a:pt x="452419" y="241081"/>
                  </a:lnTo>
                  <a:lnTo>
                    <a:pt x="786585" y="104932"/>
                  </a:lnTo>
                  <a:lnTo>
                    <a:pt x="1168927" y="40036"/>
                  </a:lnTo>
                  <a:lnTo>
                    <a:pt x="1764791" y="0"/>
                  </a:lnTo>
                  <a:close/>
                </a:path>
              </a:pathLst>
            </a:custGeom>
            <a:solidFill>
              <a:srgbClr val="799AB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414" y="2537586"/>
              <a:ext cx="1724660" cy="643255"/>
            </a:xfrm>
            <a:custGeom>
              <a:avLst/>
              <a:gdLst/>
              <a:ahLst/>
              <a:cxnLst/>
              <a:rect l="l" t="t" r="r" b="b"/>
              <a:pathLst>
                <a:path w="1724660" h="643255">
                  <a:moveTo>
                    <a:pt x="0" y="642785"/>
                  </a:moveTo>
                  <a:lnTo>
                    <a:pt x="428505" y="303471"/>
                  </a:lnTo>
                  <a:lnTo>
                    <a:pt x="750946" y="123410"/>
                  </a:lnTo>
                  <a:lnTo>
                    <a:pt x="1128967" y="42340"/>
                  </a:lnTo>
                  <a:lnTo>
                    <a:pt x="1724215" y="0"/>
                  </a:lnTo>
                </a:path>
              </a:pathLst>
            </a:custGeom>
            <a:ln w="6350">
              <a:solidFill>
                <a:srgbClr val="799AB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7335" y="2537574"/>
              <a:ext cx="781050" cy="279400"/>
            </a:xfrm>
            <a:custGeom>
              <a:avLst/>
              <a:gdLst/>
              <a:ahLst/>
              <a:cxnLst/>
              <a:rect l="l" t="t" r="r" b="b"/>
              <a:pathLst>
                <a:path w="781050" h="279400">
                  <a:moveTo>
                    <a:pt x="780732" y="0"/>
                  </a:moveTo>
                  <a:lnTo>
                    <a:pt x="264629" y="0"/>
                  </a:lnTo>
                  <a:lnTo>
                    <a:pt x="0" y="134988"/>
                  </a:lnTo>
                  <a:lnTo>
                    <a:pt x="0" y="278803"/>
                  </a:lnTo>
                  <a:lnTo>
                    <a:pt x="780732" y="0"/>
                  </a:lnTo>
                  <a:close/>
                </a:path>
              </a:pathLst>
            </a:custGeom>
            <a:solidFill>
              <a:srgbClr val="ADBDC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7489876" y="3427653"/>
              <a:ext cx="1765300" cy="497205"/>
            </a:xfrm>
            <a:custGeom>
              <a:avLst/>
              <a:gdLst/>
              <a:ahLst/>
              <a:cxnLst/>
              <a:rect l="l" t="t" r="r" b="b"/>
              <a:pathLst>
                <a:path w="1765300" h="497204">
                  <a:moveTo>
                    <a:pt x="1764792" y="0"/>
                  </a:moveTo>
                  <a:lnTo>
                    <a:pt x="1312372" y="255703"/>
                  </a:lnTo>
                  <a:lnTo>
                    <a:pt x="978206" y="391853"/>
                  </a:lnTo>
                  <a:lnTo>
                    <a:pt x="595864" y="456749"/>
                  </a:lnTo>
                  <a:lnTo>
                    <a:pt x="0" y="496785"/>
                  </a:lnTo>
                  <a:lnTo>
                    <a:pt x="1764792" y="496785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799AB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9372" y="3281641"/>
              <a:ext cx="1724660" cy="643255"/>
            </a:xfrm>
            <a:custGeom>
              <a:avLst/>
              <a:gdLst/>
              <a:ahLst/>
              <a:cxnLst/>
              <a:rect l="l" t="t" r="r" b="b"/>
              <a:pathLst>
                <a:path w="1724659" h="643254">
                  <a:moveTo>
                    <a:pt x="1724215" y="0"/>
                  </a:moveTo>
                  <a:lnTo>
                    <a:pt x="1295710" y="339313"/>
                  </a:lnTo>
                  <a:lnTo>
                    <a:pt x="973269" y="519374"/>
                  </a:lnTo>
                  <a:lnTo>
                    <a:pt x="595247" y="600444"/>
                  </a:lnTo>
                  <a:lnTo>
                    <a:pt x="0" y="642785"/>
                  </a:lnTo>
                </a:path>
              </a:pathLst>
            </a:custGeom>
            <a:ln w="6350">
              <a:solidFill>
                <a:srgbClr val="799AB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26"/>
            <p:cNvSpPr/>
            <p:nvPr/>
          </p:nvSpPr>
          <p:spPr>
            <a:xfrm>
              <a:off x="8473935" y="3645623"/>
              <a:ext cx="781050" cy="279400"/>
            </a:xfrm>
            <a:custGeom>
              <a:avLst/>
              <a:gdLst/>
              <a:ahLst/>
              <a:cxnLst/>
              <a:rect l="l" t="t" r="r" b="b"/>
              <a:pathLst>
                <a:path w="781050" h="279400">
                  <a:moveTo>
                    <a:pt x="780732" y="0"/>
                  </a:moveTo>
                  <a:lnTo>
                    <a:pt x="0" y="278803"/>
                  </a:lnTo>
                  <a:lnTo>
                    <a:pt x="516102" y="278803"/>
                  </a:lnTo>
                  <a:lnTo>
                    <a:pt x="780732" y="143814"/>
                  </a:lnTo>
                  <a:lnTo>
                    <a:pt x="780732" y="0"/>
                  </a:lnTo>
                  <a:close/>
                </a:path>
              </a:pathLst>
            </a:custGeom>
            <a:solidFill>
              <a:srgbClr val="ADBDC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436395" y="2534373"/>
              <a:ext cx="7819390" cy="1070245"/>
            </a:xfrm>
            <a:prstGeom prst="rect">
              <a:avLst/>
            </a:prstGeom>
          </p:spPr>
          <p:txBody>
            <a:bodyPr vert="horz" wrap="square" lIns="0" tIns="242420" rIns="0" bIns="0" rtlCol="0">
              <a:spAutoFit/>
            </a:bodyPr>
            <a:lstStyle/>
            <a:p>
              <a:pPr marL="1651446">
                <a:spcBef>
                  <a:spcPts val="1909"/>
                </a:spcBef>
              </a:pPr>
              <a:r>
                <a:rPr sz="2358" b="1" spc="-168" dirty="0">
                  <a:solidFill>
                    <a:srgbClr val="00A8E3"/>
                  </a:solidFill>
                  <a:latin typeface="Malgun Gothic"/>
                  <a:cs typeface="Malgun Gothic"/>
                </a:rPr>
                <a:t>코드는 내</a:t>
              </a:r>
              <a:r>
                <a:rPr sz="2358" b="1" spc="-199" dirty="0">
                  <a:solidFill>
                    <a:srgbClr val="00A8E3"/>
                  </a:solidFill>
                  <a:latin typeface="Malgun Gothic"/>
                  <a:cs typeface="Malgun Gothic"/>
                </a:rPr>
                <a:t> </a:t>
              </a:r>
              <a:r>
                <a:rPr sz="2358" b="1" spc="-168" dirty="0">
                  <a:solidFill>
                    <a:srgbClr val="00A8E3"/>
                  </a:solidFill>
                  <a:latin typeface="Malgun Gothic"/>
                  <a:cs typeface="Malgun Gothic"/>
                </a:rPr>
                <a:t>얼굴</a:t>
              </a:r>
              <a:endParaRPr sz="2358" dirty="0">
                <a:latin typeface="Malgun Gothic"/>
                <a:cs typeface="Malgun Gothic"/>
              </a:endParaRPr>
            </a:p>
            <a:p>
              <a:pPr marL="3214791"/>
              <a:r>
                <a:rPr sz="2358" b="1" spc="-168" dirty="0">
                  <a:solidFill>
                    <a:srgbClr val="00A8E3"/>
                  </a:solidFill>
                  <a:latin typeface="Malgun Gothic"/>
                  <a:cs typeface="Malgun Gothic"/>
                </a:rPr>
                <a:t>품질은</a:t>
              </a:r>
              <a:r>
                <a:rPr sz="2358" b="1" spc="-222" dirty="0">
                  <a:solidFill>
                    <a:srgbClr val="00A8E3"/>
                  </a:solidFill>
                  <a:latin typeface="Malgun Gothic"/>
                  <a:cs typeface="Malgun Gothic"/>
                </a:rPr>
                <a:t> </a:t>
              </a:r>
              <a:r>
                <a:rPr sz="2358" b="1" spc="-168" dirty="0">
                  <a:solidFill>
                    <a:srgbClr val="00A8E3"/>
                  </a:solidFill>
                  <a:latin typeface="Malgun Gothic"/>
                  <a:cs typeface="Malgun Gothic"/>
                </a:rPr>
                <a:t>자존심</a:t>
              </a:r>
              <a:endParaRPr sz="2358" dirty="0">
                <a:latin typeface="Malgun Gothic"/>
                <a:cs typeface="Malgun Gothic"/>
              </a:endParaRPr>
            </a:p>
          </p:txBody>
        </p:sp>
      </p:grpSp>
      <p:sp>
        <p:nvSpPr>
          <p:cNvPr id="28" name="object 28"/>
          <p:cNvSpPr/>
          <p:nvPr/>
        </p:nvSpPr>
        <p:spPr>
          <a:xfrm>
            <a:off x="0" y="6594263"/>
            <a:ext cx="12192000" cy="261422"/>
          </a:xfrm>
          <a:custGeom>
            <a:avLst/>
            <a:gdLst/>
            <a:ahLst/>
            <a:cxnLst/>
            <a:rect l="l" t="t" r="r" b="b"/>
            <a:pathLst>
              <a:path w="10692130" h="288290">
                <a:moveTo>
                  <a:pt x="0" y="287997"/>
                </a:moveTo>
                <a:lnTo>
                  <a:pt x="10692003" y="287997"/>
                </a:lnTo>
                <a:lnTo>
                  <a:pt x="10692003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00A8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750" y="1953693"/>
            <a:ext cx="4161250" cy="4640571"/>
          </a:xfrm>
          <a:prstGeom prst="rect">
            <a:avLst/>
          </a:prstGeom>
        </p:spPr>
      </p:pic>
      <p:sp>
        <p:nvSpPr>
          <p:cNvPr id="30" name="object 19"/>
          <p:cNvSpPr txBox="1"/>
          <p:nvPr/>
        </p:nvSpPr>
        <p:spPr>
          <a:xfrm>
            <a:off x="335204" y="5880027"/>
            <a:ext cx="494543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b="1" spc="-86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제품문의</a:t>
            </a:r>
            <a:r>
              <a:rPr lang="en-US" sz="997" dirty="0">
                <a:latin typeface="Malgun Gothic"/>
                <a:cs typeface="Malgun Gothic"/>
              </a:rPr>
              <a:t> </a:t>
            </a:r>
            <a:r>
              <a:rPr lang="en-US" sz="997" dirty="0" smtClean="0">
                <a:latin typeface="Malgun Gothic"/>
                <a:cs typeface="Malgun Gothic"/>
              </a:rPr>
              <a:t>: </a:t>
            </a:r>
            <a:r>
              <a:rPr lang="ko-KR" altLang="en-US" sz="997" spc="-82" dirty="0" smtClean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이태규 </a:t>
            </a:r>
            <a:r>
              <a:rPr lang="ko-KR" altLang="en-US" sz="997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대표 </a:t>
            </a:r>
            <a:r>
              <a:rPr lang="ko-KR" altLang="en-US" sz="997" spc="-82" dirty="0" smtClean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en-US" altLang="ko-KR" sz="997" spc="-82" dirty="0" smtClean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. 02-2038-3320</a:t>
            </a:r>
            <a:endParaRPr lang="en-US" altLang="ko-KR" sz="997" spc="-77" dirty="0" smtClean="0">
              <a:solidFill>
                <a:srgbClr val="231F20"/>
              </a:solidFill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254"/>
              </a:spcBef>
            </a:pPr>
            <a:r>
              <a:rPr sz="997" spc="-5" dirty="0" smtClean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010-</a:t>
            </a:r>
            <a:r>
              <a:rPr lang="en-US" sz="997" spc="-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9265</a:t>
            </a:r>
            <a:r>
              <a:rPr sz="997" spc="-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-</a:t>
            </a:r>
            <a:r>
              <a:rPr lang="en-US" sz="997" spc="-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3336</a:t>
            </a:r>
            <a:r>
              <a:rPr sz="997" spc="24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en-US" sz="997" spc="24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  <a:hlinkClick r:id="rId3"/>
              </a:rPr>
              <a:t>expert@softbowl.co.kr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8683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8927" y="2461625"/>
            <a:ext cx="1320352" cy="816511"/>
          </a:xfrm>
          <a:custGeom>
            <a:avLst/>
            <a:gdLst/>
            <a:ahLst/>
            <a:cxnLst/>
            <a:rect l="l" t="t" r="r" b="b"/>
            <a:pathLst>
              <a:path w="1456054" h="900429">
                <a:moveTo>
                  <a:pt x="1455839" y="486816"/>
                </a:moveTo>
                <a:lnTo>
                  <a:pt x="1455839" y="0"/>
                </a:lnTo>
                <a:lnTo>
                  <a:pt x="0" y="0"/>
                </a:lnTo>
                <a:lnTo>
                  <a:pt x="0" y="900010"/>
                </a:lnTo>
              </a:path>
            </a:pathLst>
          </a:custGeom>
          <a:ln w="254000">
            <a:solidFill>
              <a:srgbClr val="9E999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5278245" y="2679043"/>
            <a:ext cx="442229" cy="606913"/>
          </a:xfrm>
          <a:custGeom>
            <a:avLst/>
            <a:gdLst/>
            <a:ahLst/>
            <a:cxnLst/>
            <a:rect l="l" t="t" r="r" b="b"/>
            <a:pathLst>
              <a:path w="487679" h="669289">
                <a:moveTo>
                  <a:pt x="487070" y="0"/>
                </a:moveTo>
                <a:lnTo>
                  <a:pt x="0" y="0"/>
                </a:lnTo>
                <a:lnTo>
                  <a:pt x="243535" y="669239"/>
                </a:lnTo>
                <a:lnTo>
                  <a:pt x="487070" y="0"/>
                </a:lnTo>
                <a:close/>
              </a:path>
            </a:pathLst>
          </a:custGeom>
          <a:solidFill>
            <a:srgbClr val="9E999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6724264" y="2461625"/>
            <a:ext cx="1320352" cy="816511"/>
          </a:xfrm>
          <a:custGeom>
            <a:avLst/>
            <a:gdLst/>
            <a:ahLst/>
            <a:cxnLst/>
            <a:rect l="l" t="t" r="r" b="b"/>
            <a:pathLst>
              <a:path w="1456054" h="900429">
                <a:moveTo>
                  <a:pt x="0" y="486816"/>
                </a:moveTo>
                <a:lnTo>
                  <a:pt x="0" y="0"/>
                </a:lnTo>
                <a:lnTo>
                  <a:pt x="1455839" y="0"/>
                </a:lnTo>
                <a:lnTo>
                  <a:pt x="1455839" y="900010"/>
                </a:lnTo>
              </a:path>
            </a:pathLst>
          </a:custGeom>
          <a:ln w="254000">
            <a:solidFill>
              <a:srgbClr val="9E999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503426" y="2679043"/>
            <a:ext cx="442229" cy="606913"/>
          </a:xfrm>
          <a:custGeom>
            <a:avLst/>
            <a:gdLst/>
            <a:ahLst/>
            <a:cxnLst/>
            <a:rect l="l" t="t" r="r" b="b"/>
            <a:pathLst>
              <a:path w="487679" h="669289">
                <a:moveTo>
                  <a:pt x="487070" y="0"/>
                </a:moveTo>
                <a:lnTo>
                  <a:pt x="0" y="0"/>
                </a:lnTo>
                <a:lnTo>
                  <a:pt x="243535" y="669239"/>
                </a:lnTo>
                <a:lnTo>
                  <a:pt x="487070" y="0"/>
                </a:lnTo>
                <a:close/>
              </a:path>
            </a:pathLst>
          </a:custGeom>
          <a:solidFill>
            <a:srgbClr val="9E999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6559096" y="2853864"/>
            <a:ext cx="3300592" cy="3300017"/>
          </a:xfrm>
          <a:custGeom>
            <a:avLst/>
            <a:gdLst/>
            <a:ahLst/>
            <a:cxnLst/>
            <a:rect l="l" t="t" r="r" b="b"/>
            <a:pathLst>
              <a:path w="3639820" h="3639184">
                <a:moveTo>
                  <a:pt x="1819605" y="0"/>
                </a:moveTo>
                <a:lnTo>
                  <a:pt x="1771130" y="633"/>
                </a:lnTo>
                <a:lnTo>
                  <a:pt x="1722968" y="2522"/>
                </a:lnTo>
                <a:lnTo>
                  <a:pt x="1675134" y="5651"/>
                </a:lnTo>
                <a:lnTo>
                  <a:pt x="1627644" y="10005"/>
                </a:lnTo>
                <a:lnTo>
                  <a:pt x="1580514" y="15567"/>
                </a:lnTo>
                <a:lnTo>
                  <a:pt x="1533760" y="22322"/>
                </a:lnTo>
                <a:lnTo>
                  <a:pt x="1487397" y="30255"/>
                </a:lnTo>
                <a:lnTo>
                  <a:pt x="1441441" y="39349"/>
                </a:lnTo>
                <a:lnTo>
                  <a:pt x="1395908" y="49589"/>
                </a:lnTo>
                <a:lnTo>
                  <a:pt x="1350814" y="60959"/>
                </a:lnTo>
                <a:lnTo>
                  <a:pt x="1306173" y="73444"/>
                </a:lnTo>
                <a:lnTo>
                  <a:pt x="1262003" y="87027"/>
                </a:lnTo>
                <a:lnTo>
                  <a:pt x="1218318" y="101693"/>
                </a:lnTo>
                <a:lnTo>
                  <a:pt x="1175134" y="117427"/>
                </a:lnTo>
                <a:lnTo>
                  <a:pt x="1132468" y="134211"/>
                </a:lnTo>
                <a:lnTo>
                  <a:pt x="1090334" y="152032"/>
                </a:lnTo>
                <a:lnTo>
                  <a:pt x="1048748" y="170873"/>
                </a:lnTo>
                <a:lnTo>
                  <a:pt x="1007727" y="190718"/>
                </a:lnTo>
                <a:lnTo>
                  <a:pt x="967286" y="211552"/>
                </a:lnTo>
                <a:lnTo>
                  <a:pt x="927441" y="233359"/>
                </a:lnTo>
                <a:lnTo>
                  <a:pt x="888207" y="256123"/>
                </a:lnTo>
                <a:lnTo>
                  <a:pt x="849600" y="279828"/>
                </a:lnTo>
                <a:lnTo>
                  <a:pt x="811636" y="304459"/>
                </a:lnTo>
                <a:lnTo>
                  <a:pt x="774330" y="330001"/>
                </a:lnTo>
                <a:lnTo>
                  <a:pt x="737699" y="356436"/>
                </a:lnTo>
                <a:lnTo>
                  <a:pt x="701757" y="383750"/>
                </a:lnTo>
                <a:lnTo>
                  <a:pt x="666522" y="411927"/>
                </a:lnTo>
                <a:lnTo>
                  <a:pt x="632007" y="440952"/>
                </a:lnTo>
                <a:lnTo>
                  <a:pt x="598230" y="470807"/>
                </a:lnTo>
                <a:lnTo>
                  <a:pt x="565206" y="501479"/>
                </a:lnTo>
                <a:lnTo>
                  <a:pt x="532950" y="532950"/>
                </a:lnTo>
                <a:lnTo>
                  <a:pt x="501479" y="565206"/>
                </a:lnTo>
                <a:lnTo>
                  <a:pt x="470807" y="598230"/>
                </a:lnTo>
                <a:lnTo>
                  <a:pt x="440952" y="632007"/>
                </a:lnTo>
                <a:lnTo>
                  <a:pt x="411927" y="666522"/>
                </a:lnTo>
                <a:lnTo>
                  <a:pt x="383750" y="701757"/>
                </a:lnTo>
                <a:lnTo>
                  <a:pt x="356436" y="737699"/>
                </a:lnTo>
                <a:lnTo>
                  <a:pt x="330001" y="774330"/>
                </a:lnTo>
                <a:lnTo>
                  <a:pt x="304459" y="811636"/>
                </a:lnTo>
                <a:lnTo>
                  <a:pt x="279828" y="849600"/>
                </a:lnTo>
                <a:lnTo>
                  <a:pt x="256123" y="888207"/>
                </a:lnTo>
                <a:lnTo>
                  <a:pt x="233359" y="927441"/>
                </a:lnTo>
                <a:lnTo>
                  <a:pt x="211552" y="967286"/>
                </a:lnTo>
                <a:lnTo>
                  <a:pt x="190718" y="1007727"/>
                </a:lnTo>
                <a:lnTo>
                  <a:pt x="170873" y="1048748"/>
                </a:lnTo>
                <a:lnTo>
                  <a:pt x="152032" y="1090334"/>
                </a:lnTo>
                <a:lnTo>
                  <a:pt x="134211" y="1132468"/>
                </a:lnTo>
                <a:lnTo>
                  <a:pt x="117427" y="1175134"/>
                </a:lnTo>
                <a:lnTo>
                  <a:pt x="101693" y="1218318"/>
                </a:lnTo>
                <a:lnTo>
                  <a:pt x="87027" y="1262003"/>
                </a:lnTo>
                <a:lnTo>
                  <a:pt x="73444" y="1306173"/>
                </a:lnTo>
                <a:lnTo>
                  <a:pt x="60959" y="1350814"/>
                </a:lnTo>
                <a:lnTo>
                  <a:pt x="49589" y="1395908"/>
                </a:lnTo>
                <a:lnTo>
                  <a:pt x="39349" y="1441441"/>
                </a:lnTo>
                <a:lnTo>
                  <a:pt x="30255" y="1487397"/>
                </a:lnTo>
                <a:lnTo>
                  <a:pt x="22322" y="1533760"/>
                </a:lnTo>
                <a:lnTo>
                  <a:pt x="15567" y="1580514"/>
                </a:lnTo>
                <a:lnTo>
                  <a:pt x="10005" y="1627644"/>
                </a:lnTo>
                <a:lnTo>
                  <a:pt x="5651" y="1675134"/>
                </a:lnTo>
                <a:lnTo>
                  <a:pt x="2522" y="1722968"/>
                </a:lnTo>
                <a:lnTo>
                  <a:pt x="633" y="1771130"/>
                </a:lnTo>
                <a:lnTo>
                  <a:pt x="0" y="1819605"/>
                </a:lnTo>
                <a:lnTo>
                  <a:pt x="633" y="1868080"/>
                </a:lnTo>
                <a:lnTo>
                  <a:pt x="2522" y="1916242"/>
                </a:lnTo>
                <a:lnTo>
                  <a:pt x="5651" y="1964076"/>
                </a:lnTo>
                <a:lnTo>
                  <a:pt x="10005" y="2011565"/>
                </a:lnTo>
                <a:lnTo>
                  <a:pt x="15567" y="2058695"/>
                </a:lnTo>
                <a:lnTo>
                  <a:pt x="22322" y="2105449"/>
                </a:lnTo>
                <a:lnTo>
                  <a:pt x="30255" y="2151812"/>
                </a:lnTo>
                <a:lnTo>
                  <a:pt x="39349" y="2197767"/>
                </a:lnTo>
                <a:lnTo>
                  <a:pt x="49589" y="2243300"/>
                </a:lnTo>
                <a:lnTo>
                  <a:pt x="60959" y="2288395"/>
                </a:lnTo>
                <a:lnTo>
                  <a:pt x="73444" y="2333035"/>
                </a:lnTo>
                <a:lnTo>
                  <a:pt x="87027" y="2377206"/>
                </a:lnTo>
                <a:lnTo>
                  <a:pt x="101693" y="2420890"/>
                </a:lnTo>
                <a:lnTo>
                  <a:pt x="117427" y="2464074"/>
                </a:lnTo>
                <a:lnTo>
                  <a:pt x="134211" y="2506740"/>
                </a:lnTo>
                <a:lnTo>
                  <a:pt x="152032" y="2548874"/>
                </a:lnTo>
                <a:lnTo>
                  <a:pt x="170873" y="2590459"/>
                </a:lnTo>
                <a:lnTo>
                  <a:pt x="190718" y="2631479"/>
                </a:lnTo>
                <a:lnTo>
                  <a:pt x="211552" y="2671920"/>
                </a:lnTo>
                <a:lnTo>
                  <a:pt x="233359" y="2711765"/>
                </a:lnTo>
                <a:lnTo>
                  <a:pt x="256123" y="2750999"/>
                </a:lnTo>
                <a:lnTo>
                  <a:pt x="279828" y="2789606"/>
                </a:lnTo>
                <a:lnTo>
                  <a:pt x="304459" y="2827570"/>
                </a:lnTo>
                <a:lnTo>
                  <a:pt x="330001" y="2864875"/>
                </a:lnTo>
                <a:lnTo>
                  <a:pt x="356436" y="2901506"/>
                </a:lnTo>
                <a:lnTo>
                  <a:pt x="383750" y="2937447"/>
                </a:lnTo>
                <a:lnTo>
                  <a:pt x="411927" y="2972683"/>
                </a:lnTo>
                <a:lnTo>
                  <a:pt x="440952" y="3007197"/>
                </a:lnTo>
                <a:lnTo>
                  <a:pt x="470807" y="3040973"/>
                </a:lnTo>
                <a:lnTo>
                  <a:pt x="501479" y="3073997"/>
                </a:lnTo>
                <a:lnTo>
                  <a:pt x="532950" y="3106253"/>
                </a:lnTo>
                <a:lnTo>
                  <a:pt x="565206" y="3137724"/>
                </a:lnTo>
                <a:lnTo>
                  <a:pt x="598230" y="3168395"/>
                </a:lnTo>
                <a:lnTo>
                  <a:pt x="632007" y="3198250"/>
                </a:lnTo>
                <a:lnTo>
                  <a:pt x="666522" y="3227274"/>
                </a:lnTo>
                <a:lnTo>
                  <a:pt x="701757" y="3255451"/>
                </a:lnTo>
                <a:lnTo>
                  <a:pt x="737699" y="3282765"/>
                </a:lnTo>
                <a:lnTo>
                  <a:pt x="774330" y="3309200"/>
                </a:lnTo>
                <a:lnTo>
                  <a:pt x="811636" y="3334741"/>
                </a:lnTo>
                <a:lnTo>
                  <a:pt x="849600" y="3359372"/>
                </a:lnTo>
                <a:lnTo>
                  <a:pt x="888207" y="3383077"/>
                </a:lnTo>
                <a:lnTo>
                  <a:pt x="927441" y="3405841"/>
                </a:lnTo>
                <a:lnTo>
                  <a:pt x="967286" y="3427648"/>
                </a:lnTo>
                <a:lnTo>
                  <a:pt x="1007727" y="3448481"/>
                </a:lnTo>
                <a:lnTo>
                  <a:pt x="1048748" y="3468326"/>
                </a:lnTo>
                <a:lnTo>
                  <a:pt x="1090334" y="3487167"/>
                </a:lnTo>
                <a:lnTo>
                  <a:pt x="1132468" y="3504987"/>
                </a:lnTo>
                <a:lnTo>
                  <a:pt x="1175134" y="3521772"/>
                </a:lnTo>
                <a:lnTo>
                  <a:pt x="1218318" y="3537505"/>
                </a:lnTo>
                <a:lnTo>
                  <a:pt x="1262003" y="3552171"/>
                </a:lnTo>
                <a:lnTo>
                  <a:pt x="1306173" y="3565754"/>
                </a:lnTo>
                <a:lnTo>
                  <a:pt x="1350814" y="3578238"/>
                </a:lnTo>
                <a:lnTo>
                  <a:pt x="1395908" y="3589608"/>
                </a:lnTo>
                <a:lnTo>
                  <a:pt x="1441441" y="3599848"/>
                </a:lnTo>
                <a:lnTo>
                  <a:pt x="1487397" y="3608942"/>
                </a:lnTo>
                <a:lnTo>
                  <a:pt x="1533760" y="3616875"/>
                </a:lnTo>
                <a:lnTo>
                  <a:pt x="1580514" y="3623630"/>
                </a:lnTo>
                <a:lnTo>
                  <a:pt x="1627644" y="3629192"/>
                </a:lnTo>
                <a:lnTo>
                  <a:pt x="1675134" y="3633546"/>
                </a:lnTo>
                <a:lnTo>
                  <a:pt x="1722968" y="3636675"/>
                </a:lnTo>
                <a:lnTo>
                  <a:pt x="1771130" y="3638564"/>
                </a:lnTo>
                <a:lnTo>
                  <a:pt x="1819605" y="3639197"/>
                </a:lnTo>
                <a:lnTo>
                  <a:pt x="1868080" y="3638564"/>
                </a:lnTo>
                <a:lnTo>
                  <a:pt x="1916242" y="3636675"/>
                </a:lnTo>
                <a:lnTo>
                  <a:pt x="1964076" y="3633546"/>
                </a:lnTo>
                <a:lnTo>
                  <a:pt x="2011565" y="3629192"/>
                </a:lnTo>
                <a:lnTo>
                  <a:pt x="2058695" y="3623630"/>
                </a:lnTo>
                <a:lnTo>
                  <a:pt x="2105449" y="3616875"/>
                </a:lnTo>
                <a:lnTo>
                  <a:pt x="2151812" y="3608942"/>
                </a:lnTo>
                <a:lnTo>
                  <a:pt x="2197768" y="3599848"/>
                </a:lnTo>
                <a:lnTo>
                  <a:pt x="2243301" y="3589608"/>
                </a:lnTo>
                <a:lnTo>
                  <a:pt x="2288396" y="3578238"/>
                </a:lnTo>
                <a:lnTo>
                  <a:pt x="2333036" y="3565754"/>
                </a:lnTo>
                <a:lnTo>
                  <a:pt x="2377207" y="3552171"/>
                </a:lnTo>
                <a:lnTo>
                  <a:pt x="2420892" y="3537505"/>
                </a:lnTo>
                <a:lnTo>
                  <a:pt x="2464075" y="3521772"/>
                </a:lnTo>
                <a:lnTo>
                  <a:pt x="2506742" y="3504987"/>
                </a:lnTo>
                <a:lnTo>
                  <a:pt x="2548876" y="3487167"/>
                </a:lnTo>
                <a:lnTo>
                  <a:pt x="2590461" y="3468326"/>
                </a:lnTo>
                <a:lnTo>
                  <a:pt x="2631482" y="3448481"/>
                </a:lnTo>
                <a:lnTo>
                  <a:pt x="2671923" y="3427648"/>
                </a:lnTo>
                <a:lnTo>
                  <a:pt x="2711768" y="3405841"/>
                </a:lnTo>
                <a:lnTo>
                  <a:pt x="2751003" y="3383077"/>
                </a:lnTo>
                <a:lnTo>
                  <a:pt x="2789610" y="3359372"/>
                </a:lnTo>
                <a:lnTo>
                  <a:pt x="2827574" y="3334741"/>
                </a:lnTo>
                <a:lnTo>
                  <a:pt x="2864879" y="3309200"/>
                </a:lnTo>
                <a:lnTo>
                  <a:pt x="2901511" y="3282765"/>
                </a:lnTo>
                <a:lnTo>
                  <a:pt x="2937452" y="3255451"/>
                </a:lnTo>
                <a:lnTo>
                  <a:pt x="2972688" y="3227274"/>
                </a:lnTo>
                <a:lnTo>
                  <a:pt x="3007202" y="3198250"/>
                </a:lnTo>
                <a:lnTo>
                  <a:pt x="3040979" y="3168395"/>
                </a:lnTo>
                <a:lnTo>
                  <a:pt x="3074003" y="3137724"/>
                </a:lnTo>
                <a:lnTo>
                  <a:pt x="3106259" y="3106253"/>
                </a:lnTo>
                <a:lnTo>
                  <a:pt x="3137731" y="3073997"/>
                </a:lnTo>
                <a:lnTo>
                  <a:pt x="3168402" y="3040973"/>
                </a:lnTo>
                <a:lnTo>
                  <a:pt x="3198258" y="3007197"/>
                </a:lnTo>
                <a:lnTo>
                  <a:pt x="3227282" y="2972683"/>
                </a:lnTo>
                <a:lnTo>
                  <a:pt x="3255459" y="2937447"/>
                </a:lnTo>
                <a:lnTo>
                  <a:pt x="3282773" y="2901506"/>
                </a:lnTo>
                <a:lnTo>
                  <a:pt x="3309209" y="2864875"/>
                </a:lnTo>
                <a:lnTo>
                  <a:pt x="3334750" y="2827570"/>
                </a:lnTo>
                <a:lnTo>
                  <a:pt x="3359381" y="2789606"/>
                </a:lnTo>
                <a:lnTo>
                  <a:pt x="3383087" y="2750999"/>
                </a:lnTo>
                <a:lnTo>
                  <a:pt x="3405851" y="2711765"/>
                </a:lnTo>
                <a:lnTo>
                  <a:pt x="3427657" y="2671920"/>
                </a:lnTo>
                <a:lnTo>
                  <a:pt x="3448491" y="2631479"/>
                </a:lnTo>
                <a:lnTo>
                  <a:pt x="3468336" y="2590459"/>
                </a:lnTo>
                <a:lnTo>
                  <a:pt x="3487177" y="2548874"/>
                </a:lnTo>
                <a:lnTo>
                  <a:pt x="3504998" y="2506740"/>
                </a:lnTo>
                <a:lnTo>
                  <a:pt x="3521783" y="2464074"/>
                </a:lnTo>
                <a:lnTo>
                  <a:pt x="3537516" y="2420890"/>
                </a:lnTo>
                <a:lnTo>
                  <a:pt x="3552182" y="2377206"/>
                </a:lnTo>
                <a:lnTo>
                  <a:pt x="3565766" y="2333035"/>
                </a:lnTo>
                <a:lnTo>
                  <a:pt x="3578250" y="2288395"/>
                </a:lnTo>
                <a:lnTo>
                  <a:pt x="3589620" y="2243300"/>
                </a:lnTo>
                <a:lnTo>
                  <a:pt x="3599860" y="2197767"/>
                </a:lnTo>
                <a:lnTo>
                  <a:pt x="3608955" y="2151812"/>
                </a:lnTo>
                <a:lnTo>
                  <a:pt x="3616887" y="2105449"/>
                </a:lnTo>
                <a:lnTo>
                  <a:pt x="3623642" y="2058695"/>
                </a:lnTo>
                <a:lnTo>
                  <a:pt x="3629205" y="2011565"/>
                </a:lnTo>
                <a:lnTo>
                  <a:pt x="3633558" y="1964076"/>
                </a:lnTo>
                <a:lnTo>
                  <a:pt x="3636688" y="1916242"/>
                </a:lnTo>
                <a:lnTo>
                  <a:pt x="3638577" y="1868080"/>
                </a:lnTo>
                <a:lnTo>
                  <a:pt x="3639210" y="1819605"/>
                </a:lnTo>
                <a:lnTo>
                  <a:pt x="3638577" y="1771130"/>
                </a:lnTo>
                <a:lnTo>
                  <a:pt x="3636688" y="1722968"/>
                </a:lnTo>
                <a:lnTo>
                  <a:pt x="3633558" y="1675134"/>
                </a:lnTo>
                <a:lnTo>
                  <a:pt x="3629205" y="1627644"/>
                </a:lnTo>
                <a:lnTo>
                  <a:pt x="3623642" y="1580514"/>
                </a:lnTo>
                <a:lnTo>
                  <a:pt x="3616887" y="1533760"/>
                </a:lnTo>
                <a:lnTo>
                  <a:pt x="3608955" y="1487397"/>
                </a:lnTo>
                <a:lnTo>
                  <a:pt x="3599860" y="1441441"/>
                </a:lnTo>
                <a:lnTo>
                  <a:pt x="3589620" y="1395908"/>
                </a:lnTo>
                <a:lnTo>
                  <a:pt x="3578250" y="1350814"/>
                </a:lnTo>
                <a:lnTo>
                  <a:pt x="3565766" y="1306173"/>
                </a:lnTo>
                <a:lnTo>
                  <a:pt x="3552182" y="1262003"/>
                </a:lnTo>
                <a:lnTo>
                  <a:pt x="3537516" y="1218318"/>
                </a:lnTo>
                <a:lnTo>
                  <a:pt x="3521783" y="1175134"/>
                </a:lnTo>
                <a:lnTo>
                  <a:pt x="3504998" y="1132468"/>
                </a:lnTo>
                <a:lnTo>
                  <a:pt x="3487177" y="1090334"/>
                </a:lnTo>
                <a:lnTo>
                  <a:pt x="3468336" y="1048748"/>
                </a:lnTo>
                <a:lnTo>
                  <a:pt x="3448491" y="1007727"/>
                </a:lnTo>
                <a:lnTo>
                  <a:pt x="3427657" y="967286"/>
                </a:lnTo>
                <a:lnTo>
                  <a:pt x="3405851" y="927441"/>
                </a:lnTo>
                <a:lnTo>
                  <a:pt x="3383087" y="888207"/>
                </a:lnTo>
                <a:lnTo>
                  <a:pt x="3359381" y="849600"/>
                </a:lnTo>
                <a:lnTo>
                  <a:pt x="3334750" y="811636"/>
                </a:lnTo>
                <a:lnTo>
                  <a:pt x="3309209" y="774330"/>
                </a:lnTo>
                <a:lnTo>
                  <a:pt x="3282773" y="737699"/>
                </a:lnTo>
                <a:lnTo>
                  <a:pt x="3255459" y="701757"/>
                </a:lnTo>
                <a:lnTo>
                  <a:pt x="3227282" y="666522"/>
                </a:lnTo>
                <a:lnTo>
                  <a:pt x="3198258" y="632007"/>
                </a:lnTo>
                <a:lnTo>
                  <a:pt x="3168402" y="598230"/>
                </a:lnTo>
                <a:lnTo>
                  <a:pt x="3137731" y="565206"/>
                </a:lnTo>
                <a:lnTo>
                  <a:pt x="3106259" y="532950"/>
                </a:lnTo>
                <a:lnTo>
                  <a:pt x="3074003" y="501479"/>
                </a:lnTo>
                <a:lnTo>
                  <a:pt x="3040979" y="470807"/>
                </a:lnTo>
                <a:lnTo>
                  <a:pt x="3007202" y="440952"/>
                </a:lnTo>
                <a:lnTo>
                  <a:pt x="2972688" y="411927"/>
                </a:lnTo>
                <a:lnTo>
                  <a:pt x="2937452" y="383750"/>
                </a:lnTo>
                <a:lnTo>
                  <a:pt x="2901511" y="356436"/>
                </a:lnTo>
                <a:lnTo>
                  <a:pt x="2864879" y="330001"/>
                </a:lnTo>
                <a:lnTo>
                  <a:pt x="2827574" y="304459"/>
                </a:lnTo>
                <a:lnTo>
                  <a:pt x="2789610" y="279828"/>
                </a:lnTo>
                <a:lnTo>
                  <a:pt x="2751003" y="256123"/>
                </a:lnTo>
                <a:lnTo>
                  <a:pt x="2711768" y="233359"/>
                </a:lnTo>
                <a:lnTo>
                  <a:pt x="2671923" y="211552"/>
                </a:lnTo>
                <a:lnTo>
                  <a:pt x="2631482" y="190718"/>
                </a:lnTo>
                <a:lnTo>
                  <a:pt x="2590461" y="170873"/>
                </a:lnTo>
                <a:lnTo>
                  <a:pt x="2548876" y="152032"/>
                </a:lnTo>
                <a:lnTo>
                  <a:pt x="2506742" y="134211"/>
                </a:lnTo>
                <a:lnTo>
                  <a:pt x="2464075" y="117427"/>
                </a:lnTo>
                <a:lnTo>
                  <a:pt x="2420892" y="101693"/>
                </a:lnTo>
                <a:lnTo>
                  <a:pt x="2377207" y="87027"/>
                </a:lnTo>
                <a:lnTo>
                  <a:pt x="2333036" y="73444"/>
                </a:lnTo>
                <a:lnTo>
                  <a:pt x="2288396" y="60959"/>
                </a:lnTo>
                <a:lnTo>
                  <a:pt x="2243301" y="49589"/>
                </a:lnTo>
                <a:lnTo>
                  <a:pt x="2197768" y="39349"/>
                </a:lnTo>
                <a:lnTo>
                  <a:pt x="2151812" y="30255"/>
                </a:lnTo>
                <a:lnTo>
                  <a:pt x="2105449" y="22322"/>
                </a:lnTo>
                <a:lnTo>
                  <a:pt x="2058695" y="15567"/>
                </a:lnTo>
                <a:lnTo>
                  <a:pt x="2011565" y="10005"/>
                </a:lnTo>
                <a:lnTo>
                  <a:pt x="1964076" y="5651"/>
                </a:lnTo>
                <a:lnTo>
                  <a:pt x="1916242" y="2522"/>
                </a:lnTo>
                <a:lnTo>
                  <a:pt x="1868080" y="633"/>
                </a:lnTo>
                <a:lnTo>
                  <a:pt x="1819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559096" y="2853864"/>
            <a:ext cx="3300592" cy="3300017"/>
          </a:xfrm>
          <a:custGeom>
            <a:avLst/>
            <a:gdLst/>
            <a:ahLst/>
            <a:cxnLst/>
            <a:rect l="l" t="t" r="r" b="b"/>
            <a:pathLst>
              <a:path w="3639820" h="3639184">
                <a:moveTo>
                  <a:pt x="1819605" y="3639197"/>
                </a:moveTo>
                <a:lnTo>
                  <a:pt x="1868080" y="3638564"/>
                </a:lnTo>
                <a:lnTo>
                  <a:pt x="1916242" y="3636675"/>
                </a:lnTo>
                <a:lnTo>
                  <a:pt x="1964076" y="3633546"/>
                </a:lnTo>
                <a:lnTo>
                  <a:pt x="2011565" y="3629192"/>
                </a:lnTo>
                <a:lnTo>
                  <a:pt x="2058695" y="3623630"/>
                </a:lnTo>
                <a:lnTo>
                  <a:pt x="2105449" y="3616875"/>
                </a:lnTo>
                <a:lnTo>
                  <a:pt x="2151812" y="3608942"/>
                </a:lnTo>
                <a:lnTo>
                  <a:pt x="2197768" y="3599848"/>
                </a:lnTo>
                <a:lnTo>
                  <a:pt x="2243301" y="3589608"/>
                </a:lnTo>
                <a:lnTo>
                  <a:pt x="2288396" y="3578238"/>
                </a:lnTo>
                <a:lnTo>
                  <a:pt x="2333036" y="3565754"/>
                </a:lnTo>
                <a:lnTo>
                  <a:pt x="2377207" y="3552171"/>
                </a:lnTo>
                <a:lnTo>
                  <a:pt x="2420892" y="3537505"/>
                </a:lnTo>
                <a:lnTo>
                  <a:pt x="2464075" y="3521772"/>
                </a:lnTo>
                <a:lnTo>
                  <a:pt x="2506742" y="3504987"/>
                </a:lnTo>
                <a:lnTo>
                  <a:pt x="2548876" y="3487167"/>
                </a:lnTo>
                <a:lnTo>
                  <a:pt x="2590461" y="3468326"/>
                </a:lnTo>
                <a:lnTo>
                  <a:pt x="2631482" y="3448481"/>
                </a:lnTo>
                <a:lnTo>
                  <a:pt x="2671923" y="3427648"/>
                </a:lnTo>
                <a:lnTo>
                  <a:pt x="2711768" y="3405841"/>
                </a:lnTo>
                <a:lnTo>
                  <a:pt x="2751003" y="3383077"/>
                </a:lnTo>
                <a:lnTo>
                  <a:pt x="2789610" y="3359372"/>
                </a:lnTo>
                <a:lnTo>
                  <a:pt x="2827574" y="3334741"/>
                </a:lnTo>
                <a:lnTo>
                  <a:pt x="2864879" y="3309200"/>
                </a:lnTo>
                <a:lnTo>
                  <a:pt x="2901511" y="3282765"/>
                </a:lnTo>
                <a:lnTo>
                  <a:pt x="2937452" y="3255451"/>
                </a:lnTo>
                <a:lnTo>
                  <a:pt x="2972688" y="3227274"/>
                </a:lnTo>
                <a:lnTo>
                  <a:pt x="3007202" y="3198250"/>
                </a:lnTo>
                <a:lnTo>
                  <a:pt x="3040979" y="3168395"/>
                </a:lnTo>
                <a:lnTo>
                  <a:pt x="3074003" y="3137724"/>
                </a:lnTo>
                <a:lnTo>
                  <a:pt x="3106259" y="3106253"/>
                </a:lnTo>
                <a:lnTo>
                  <a:pt x="3137731" y="3073997"/>
                </a:lnTo>
                <a:lnTo>
                  <a:pt x="3168402" y="3040973"/>
                </a:lnTo>
                <a:lnTo>
                  <a:pt x="3198258" y="3007197"/>
                </a:lnTo>
                <a:lnTo>
                  <a:pt x="3227282" y="2972683"/>
                </a:lnTo>
                <a:lnTo>
                  <a:pt x="3255459" y="2937447"/>
                </a:lnTo>
                <a:lnTo>
                  <a:pt x="3282773" y="2901506"/>
                </a:lnTo>
                <a:lnTo>
                  <a:pt x="3309209" y="2864875"/>
                </a:lnTo>
                <a:lnTo>
                  <a:pt x="3334750" y="2827570"/>
                </a:lnTo>
                <a:lnTo>
                  <a:pt x="3359381" y="2789606"/>
                </a:lnTo>
                <a:lnTo>
                  <a:pt x="3383087" y="2750999"/>
                </a:lnTo>
                <a:lnTo>
                  <a:pt x="3405851" y="2711765"/>
                </a:lnTo>
                <a:lnTo>
                  <a:pt x="3427657" y="2671920"/>
                </a:lnTo>
                <a:lnTo>
                  <a:pt x="3448491" y="2631479"/>
                </a:lnTo>
                <a:lnTo>
                  <a:pt x="3468336" y="2590459"/>
                </a:lnTo>
                <a:lnTo>
                  <a:pt x="3487177" y="2548874"/>
                </a:lnTo>
                <a:lnTo>
                  <a:pt x="3504998" y="2506740"/>
                </a:lnTo>
                <a:lnTo>
                  <a:pt x="3521783" y="2464074"/>
                </a:lnTo>
                <a:lnTo>
                  <a:pt x="3537516" y="2420890"/>
                </a:lnTo>
                <a:lnTo>
                  <a:pt x="3552182" y="2377206"/>
                </a:lnTo>
                <a:lnTo>
                  <a:pt x="3565766" y="2333035"/>
                </a:lnTo>
                <a:lnTo>
                  <a:pt x="3578250" y="2288395"/>
                </a:lnTo>
                <a:lnTo>
                  <a:pt x="3589620" y="2243300"/>
                </a:lnTo>
                <a:lnTo>
                  <a:pt x="3599860" y="2197767"/>
                </a:lnTo>
                <a:lnTo>
                  <a:pt x="3608955" y="2151812"/>
                </a:lnTo>
                <a:lnTo>
                  <a:pt x="3616887" y="2105449"/>
                </a:lnTo>
                <a:lnTo>
                  <a:pt x="3623642" y="2058695"/>
                </a:lnTo>
                <a:lnTo>
                  <a:pt x="3629205" y="2011565"/>
                </a:lnTo>
                <a:lnTo>
                  <a:pt x="3633558" y="1964076"/>
                </a:lnTo>
                <a:lnTo>
                  <a:pt x="3636688" y="1916242"/>
                </a:lnTo>
                <a:lnTo>
                  <a:pt x="3638577" y="1868080"/>
                </a:lnTo>
                <a:lnTo>
                  <a:pt x="3639210" y="1819605"/>
                </a:lnTo>
                <a:lnTo>
                  <a:pt x="3638577" y="1771130"/>
                </a:lnTo>
                <a:lnTo>
                  <a:pt x="3636688" y="1722968"/>
                </a:lnTo>
                <a:lnTo>
                  <a:pt x="3633558" y="1675134"/>
                </a:lnTo>
                <a:lnTo>
                  <a:pt x="3629205" y="1627644"/>
                </a:lnTo>
                <a:lnTo>
                  <a:pt x="3623642" y="1580514"/>
                </a:lnTo>
                <a:lnTo>
                  <a:pt x="3616887" y="1533760"/>
                </a:lnTo>
                <a:lnTo>
                  <a:pt x="3608955" y="1487397"/>
                </a:lnTo>
                <a:lnTo>
                  <a:pt x="3599860" y="1441441"/>
                </a:lnTo>
                <a:lnTo>
                  <a:pt x="3589620" y="1395908"/>
                </a:lnTo>
                <a:lnTo>
                  <a:pt x="3578250" y="1350814"/>
                </a:lnTo>
                <a:lnTo>
                  <a:pt x="3565766" y="1306173"/>
                </a:lnTo>
                <a:lnTo>
                  <a:pt x="3552182" y="1262003"/>
                </a:lnTo>
                <a:lnTo>
                  <a:pt x="3537516" y="1218318"/>
                </a:lnTo>
                <a:lnTo>
                  <a:pt x="3521783" y="1175134"/>
                </a:lnTo>
                <a:lnTo>
                  <a:pt x="3504998" y="1132468"/>
                </a:lnTo>
                <a:lnTo>
                  <a:pt x="3487177" y="1090334"/>
                </a:lnTo>
                <a:lnTo>
                  <a:pt x="3468336" y="1048748"/>
                </a:lnTo>
                <a:lnTo>
                  <a:pt x="3448491" y="1007727"/>
                </a:lnTo>
                <a:lnTo>
                  <a:pt x="3427657" y="967286"/>
                </a:lnTo>
                <a:lnTo>
                  <a:pt x="3405851" y="927441"/>
                </a:lnTo>
                <a:lnTo>
                  <a:pt x="3383087" y="888207"/>
                </a:lnTo>
                <a:lnTo>
                  <a:pt x="3359381" y="849600"/>
                </a:lnTo>
                <a:lnTo>
                  <a:pt x="3334750" y="811636"/>
                </a:lnTo>
                <a:lnTo>
                  <a:pt x="3309209" y="774330"/>
                </a:lnTo>
                <a:lnTo>
                  <a:pt x="3282773" y="737699"/>
                </a:lnTo>
                <a:lnTo>
                  <a:pt x="3255459" y="701757"/>
                </a:lnTo>
                <a:lnTo>
                  <a:pt x="3227282" y="666522"/>
                </a:lnTo>
                <a:lnTo>
                  <a:pt x="3198258" y="632007"/>
                </a:lnTo>
                <a:lnTo>
                  <a:pt x="3168402" y="598230"/>
                </a:lnTo>
                <a:lnTo>
                  <a:pt x="3137731" y="565206"/>
                </a:lnTo>
                <a:lnTo>
                  <a:pt x="3106259" y="532950"/>
                </a:lnTo>
                <a:lnTo>
                  <a:pt x="3074003" y="501479"/>
                </a:lnTo>
                <a:lnTo>
                  <a:pt x="3040979" y="470807"/>
                </a:lnTo>
                <a:lnTo>
                  <a:pt x="3007202" y="440952"/>
                </a:lnTo>
                <a:lnTo>
                  <a:pt x="2972688" y="411927"/>
                </a:lnTo>
                <a:lnTo>
                  <a:pt x="2937452" y="383750"/>
                </a:lnTo>
                <a:lnTo>
                  <a:pt x="2901511" y="356436"/>
                </a:lnTo>
                <a:lnTo>
                  <a:pt x="2864879" y="330001"/>
                </a:lnTo>
                <a:lnTo>
                  <a:pt x="2827574" y="304459"/>
                </a:lnTo>
                <a:lnTo>
                  <a:pt x="2789610" y="279828"/>
                </a:lnTo>
                <a:lnTo>
                  <a:pt x="2751003" y="256123"/>
                </a:lnTo>
                <a:lnTo>
                  <a:pt x="2711768" y="233359"/>
                </a:lnTo>
                <a:lnTo>
                  <a:pt x="2671923" y="211552"/>
                </a:lnTo>
                <a:lnTo>
                  <a:pt x="2631482" y="190718"/>
                </a:lnTo>
                <a:lnTo>
                  <a:pt x="2590461" y="170873"/>
                </a:lnTo>
                <a:lnTo>
                  <a:pt x="2548876" y="152032"/>
                </a:lnTo>
                <a:lnTo>
                  <a:pt x="2506742" y="134211"/>
                </a:lnTo>
                <a:lnTo>
                  <a:pt x="2464075" y="117427"/>
                </a:lnTo>
                <a:lnTo>
                  <a:pt x="2420892" y="101693"/>
                </a:lnTo>
                <a:lnTo>
                  <a:pt x="2377207" y="87027"/>
                </a:lnTo>
                <a:lnTo>
                  <a:pt x="2333036" y="73444"/>
                </a:lnTo>
                <a:lnTo>
                  <a:pt x="2288396" y="60959"/>
                </a:lnTo>
                <a:lnTo>
                  <a:pt x="2243301" y="49589"/>
                </a:lnTo>
                <a:lnTo>
                  <a:pt x="2197768" y="39349"/>
                </a:lnTo>
                <a:lnTo>
                  <a:pt x="2151812" y="30255"/>
                </a:lnTo>
                <a:lnTo>
                  <a:pt x="2105449" y="22322"/>
                </a:lnTo>
                <a:lnTo>
                  <a:pt x="2058695" y="15567"/>
                </a:lnTo>
                <a:lnTo>
                  <a:pt x="2011565" y="10005"/>
                </a:lnTo>
                <a:lnTo>
                  <a:pt x="1964076" y="5651"/>
                </a:lnTo>
                <a:lnTo>
                  <a:pt x="1916242" y="2522"/>
                </a:lnTo>
                <a:lnTo>
                  <a:pt x="1868080" y="633"/>
                </a:lnTo>
                <a:lnTo>
                  <a:pt x="1819605" y="0"/>
                </a:lnTo>
                <a:lnTo>
                  <a:pt x="1771130" y="633"/>
                </a:lnTo>
                <a:lnTo>
                  <a:pt x="1722968" y="2522"/>
                </a:lnTo>
                <a:lnTo>
                  <a:pt x="1675134" y="5651"/>
                </a:lnTo>
                <a:lnTo>
                  <a:pt x="1627644" y="10005"/>
                </a:lnTo>
                <a:lnTo>
                  <a:pt x="1580514" y="15567"/>
                </a:lnTo>
                <a:lnTo>
                  <a:pt x="1533760" y="22322"/>
                </a:lnTo>
                <a:lnTo>
                  <a:pt x="1487397" y="30255"/>
                </a:lnTo>
                <a:lnTo>
                  <a:pt x="1441441" y="39349"/>
                </a:lnTo>
                <a:lnTo>
                  <a:pt x="1395908" y="49589"/>
                </a:lnTo>
                <a:lnTo>
                  <a:pt x="1350814" y="60959"/>
                </a:lnTo>
                <a:lnTo>
                  <a:pt x="1306173" y="73444"/>
                </a:lnTo>
                <a:lnTo>
                  <a:pt x="1262003" y="87027"/>
                </a:lnTo>
                <a:lnTo>
                  <a:pt x="1218318" y="101693"/>
                </a:lnTo>
                <a:lnTo>
                  <a:pt x="1175134" y="117427"/>
                </a:lnTo>
                <a:lnTo>
                  <a:pt x="1132468" y="134211"/>
                </a:lnTo>
                <a:lnTo>
                  <a:pt x="1090334" y="152032"/>
                </a:lnTo>
                <a:lnTo>
                  <a:pt x="1048748" y="170873"/>
                </a:lnTo>
                <a:lnTo>
                  <a:pt x="1007727" y="190718"/>
                </a:lnTo>
                <a:lnTo>
                  <a:pt x="967286" y="211552"/>
                </a:lnTo>
                <a:lnTo>
                  <a:pt x="927441" y="233359"/>
                </a:lnTo>
                <a:lnTo>
                  <a:pt x="888207" y="256123"/>
                </a:lnTo>
                <a:lnTo>
                  <a:pt x="849600" y="279828"/>
                </a:lnTo>
                <a:lnTo>
                  <a:pt x="811636" y="304459"/>
                </a:lnTo>
                <a:lnTo>
                  <a:pt x="774330" y="330001"/>
                </a:lnTo>
                <a:lnTo>
                  <a:pt x="737699" y="356436"/>
                </a:lnTo>
                <a:lnTo>
                  <a:pt x="701757" y="383750"/>
                </a:lnTo>
                <a:lnTo>
                  <a:pt x="666522" y="411927"/>
                </a:lnTo>
                <a:lnTo>
                  <a:pt x="632007" y="440952"/>
                </a:lnTo>
                <a:lnTo>
                  <a:pt x="598230" y="470807"/>
                </a:lnTo>
                <a:lnTo>
                  <a:pt x="565206" y="501479"/>
                </a:lnTo>
                <a:lnTo>
                  <a:pt x="532950" y="532950"/>
                </a:lnTo>
                <a:lnTo>
                  <a:pt x="501479" y="565206"/>
                </a:lnTo>
                <a:lnTo>
                  <a:pt x="470807" y="598230"/>
                </a:lnTo>
                <a:lnTo>
                  <a:pt x="440952" y="632007"/>
                </a:lnTo>
                <a:lnTo>
                  <a:pt x="411927" y="666522"/>
                </a:lnTo>
                <a:lnTo>
                  <a:pt x="383750" y="701757"/>
                </a:lnTo>
                <a:lnTo>
                  <a:pt x="356436" y="737699"/>
                </a:lnTo>
                <a:lnTo>
                  <a:pt x="330001" y="774330"/>
                </a:lnTo>
                <a:lnTo>
                  <a:pt x="304459" y="811636"/>
                </a:lnTo>
                <a:lnTo>
                  <a:pt x="279828" y="849600"/>
                </a:lnTo>
                <a:lnTo>
                  <a:pt x="256123" y="888207"/>
                </a:lnTo>
                <a:lnTo>
                  <a:pt x="233359" y="927441"/>
                </a:lnTo>
                <a:lnTo>
                  <a:pt x="211552" y="967286"/>
                </a:lnTo>
                <a:lnTo>
                  <a:pt x="190718" y="1007727"/>
                </a:lnTo>
                <a:lnTo>
                  <a:pt x="170873" y="1048748"/>
                </a:lnTo>
                <a:lnTo>
                  <a:pt x="152032" y="1090334"/>
                </a:lnTo>
                <a:lnTo>
                  <a:pt x="134211" y="1132468"/>
                </a:lnTo>
                <a:lnTo>
                  <a:pt x="117427" y="1175134"/>
                </a:lnTo>
                <a:lnTo>
                  <a:pt x="101693" y="1218318"/>
                </a:lnTo>
                <a:lnTo>
                  <a:pt x="87027" y="1262003"/>
                </a:lnTo>
                <a:lnTo>
                  <a:pt x="73444" y="1306173"/>
                </a:lnTo>
                <a:lnTo>
                  <a:pt x="60959" y="1350814"/>
                </a:lnTo>
                <a:lnTo>
                  <a:pt x="49589" y="1395908"/>
                </a:lnTo>
                <a:lnTo>
                  <a:pt x="39349" y="1441441"/>
                </a:lnTo>
                <a:lnTo>
                  <a:pt x="30255" y="1487397"/>
                </a:lnTo>
                <a:lnTo>
                  <a:pt x="22322" y="1533760"/>
                </a:lnTo>
                <a:lnTo>
                  <a:pt x="15567" y="1580514"/>
                </a:lnTo>
                <a:lnTo>
                  <a:pt x="10005" y="1627644"/>
                </a:lnTo>
                <a:lnTo>
                  <a:pt x="5651" y="1675134"/>
                </a:lnTo>
                <a:lnTo>
                  <a:pt x="2522" y="1722968"/>
                </a:lnTo>
                <a:lnTo>
                  <a:pt x="633" y="1771130"/>
                </a:lnTo>
                <a:lnTo>
                  <a:pt x="0" y="1819605"/>
                </a:lnTo>
                <a:lnTo>
                  <a:pt x="633" y="1868080"/>
                </a:lnTo>
                <a:lnTo>
                  <a:pt x="2522" y="1916242"/>
                </a:lnTo>
                <a:lnTo>
                  <a:pt x="5651" y="1964076"/>
                </a:lnTo>
                <a:lnTo>
                  <a:pt x="10005" y="2011565"/>
                </a:lnTo>
                <a:lnTo>
                  <a:pt x="15567" y="2058695"/>
                </a:lnTo>
                <a:lnTo>
                  <a:pt x="22322" y="2105449"/>
                </a:lnTo>
                <a:lnTo>
                  <a:pt x="30255" y="2151812"/>
                </a:lnTo>
                <a:lnTo>
                  <a:pt x="39349" y="2197767"/>
                </a:lnTo>
                <a:lnTo>
                  <a:pt x="49589" y="2243300"/>
                </a:lnTo>
                <a:lnTo>
                  <a:pt x="60959" y="2288395"/>
                </a:lnTo>
                <a:lnTo>
                  <a:pt x="73444" y="2333035"/>
                </a:lnTo>
                <a:lnTo>
                  <a:pt x="87027" y="2377206"/>
                </a:lnTo>
                <a:lnTo>
                  <a:pt x="101693" y="2420890"/>
                </a:lnTo>
                <a:lnTo>
                  <a:pt x="117427" y="2464074"/>
                </a:lnTo>
                <a:lnTo>
                  <a:pt x="134211" y="2506740"/>
                </a:lnTo>
                <a:lnTo>
                  <a:pt x="152032" y="2548874"/>
                </a:lnTo>
                <a:lnTo>
                  <a:pt x="170873" y="2590459"/>
                </a:lnTo>
                <a:lnTo>
                  <a:pt x="190718" y="2631479"/>
                </a:lnTo>
                <a:lnTo>
                  <a:pt x="211552" y="2671920"/>
                </a:lnTo>
                <a:lnTo>
                  <a:pt x="233359" y="2711765"/>
                </a:lnTo>
                <a:lnTo>
                  <a:pt x="256123" y="2750999"/>
                </a:lnTo>
                <a:lnTo>
                  <a:pt x="279828" y="2789606"/>
                </a:lnTo>
                <a:lnTo>
                  <a:pt x="304459" y="2827570"/>
                </a:lnTo>
                <a:lnTo>
                  <a:pt x="330001" y="2864875"/>
                </a:lnTo>
                <a:lnTo>
                  <a:pt x="356436" y="2901506"/>
                </a:lnTo>
                <a:lnTo>
                  <a:pt x="383750" y="2937447"/>
                </a:lnTo>
                <a:lnTo>
                  <a:pt x="411927" y="2972683"/>
                </a:lnTo>
                <a:lnTo>
                  <a:pt x="440952" y="3007197"/>
                </a:lnTo>
                <a:lnTo>
                  <a:pt x="470807" y="3040973"/>
                </a:lnTo>
                <a:lnTo>
                  <a:pt x="501479" y="3073997"/>
                </a:lnTo>
                <a:lnTo>
                  <a:pt x="532950" y="3106253"/>
                </a:lnTo>
                <a:lnTo>
                  <a:pt x="565206" y="3137724"/>
                </a:lnTo>
                <a:lnTo>
                  <a:pt x="598230" y="3168395"/>
                </a:lnTo>
                <a:lnTo>
                  <a:pt x="632007" y="3198250"/>
                </a:lnTo>
                <a:lnTo>
                  <a:pt x="666522" y="3227274"/>
                </a:lnTo>
                <a:lnTo>
                  <a:pt x="701757" y="3255451"/>
                </a:lnTo>
                <a:lnTo>
                  <a:pt x="737699" y="3282765"/>
                </a:lnTo>
                <a:lnTo>
                  <a:pt x="774330" y="3309200"/>
                </a:lnTo>
                <a:lnTo>
                  <a:pt x="811636" y="3334741"/>
                </a:lnTo>
                <a:lnTo>
                  <a:pt x="849600" y="3359372"/>
                </a:lnTo>
                <a:lnTo>
                  <a:pt x="888207" y="3383077"/>
                </a:lnTo>
                <a:lnTo>
                  <a:pt x="927441" y="3405841"/>
                </a:lnTo>
                <a:lnTo>
                  <a:pt x="967286" y="3427648"/>
                </a:lnTo>
                <a:lnTo>
                  <a:pt x="1007727" y="3448481"/>
                </a:lnTo>
                <a:lnTo>
                  <a:pt x="1048748" y="3468326"/>
                </a:lnTo>
                <a:lnTo>
                  <a:pt x="1090334" y="3487167"/>
                </a:lnTo>
                <a:lnTo>
                  <a:pt x="1132468" y="3504987"/>
                </a:lnTo>
                <a:lnTo>
                  <a:pt x="1175134" y="3521772"/>
                </a:lnTo>
                <a:lnTo>
                  <a:pt x="1218318" y="3537505"/>
                </a:lnTo>
                <a:lnTo>
                  <a:pt x="1262003" y="3552171"/>
                </a:lnTo>
                <a:lnTo>
                  <a:pt x="1306173" y="3565754"/>
                </a:lnTo>
                <a:lnTo>
                  <a:pt x="1350814" y="3578238"/>
                </a:lnTo>
                <a:lnTo>
                  <a:pt x="1395908" y="3589608"/>
                </a:lnTo>
                <a:lnTo>
                  <a:pt x="1441441" y="3599848"/>
                </a:lnTo>
                <a:lnTo>
                  <a:pt x="1487397" y="3608942"/>
                </a:lnTo>
                <a:lnTo>
                  <a:pt x="1533760" y="3616875"/>
                </a:lnTo>
                <a:lnTo>
                  <a:pt x="1580514" y="3623630"/>
                </a:lnTo>
                <a:lnTo>
                  <a:pt x="1627644" y="3629192"/>
                </a:lnTo>
                <a:lnTo>
                  <a:pt x="1675134" y="3633546"/>
                </a:lnTo>
                <a:lnTo>
                  <a:pt x="1722968" y="3636675"/>
                </a:lnTo>
                <a:lnTo>
                  <a:pt x="1771130" y="3638564"/>
                </a:lnTo>
                <a:lnTo>
                  <a:pt x="1819605" y="3639197"/>
                </a:lnTo>
                <a:close/>
              </a:path>
            </a:pathLst>
          </a:custGeom>
          <a:ln w="50799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821273" y="2941685"/>
            <a:ext cx="2892913" cy="2892913"/>
          </a:xfrm>
          <a:custGeom>
            <a:avLst/>
            <a:gdLst/>
            <a:ahLst/>
            <a:cxnLst/>
            <a:rect l="l" t="t" r="r" b="b"/>
            <a:pathLst>
              <a:path w="3190240" h="3190240">
                <a:moveTo>
                  <a:pt x="1595120" y="0"/>
                </a:moveTo>
                <a:lnTo>
                  <a:pt x="1547236" y="704"/>
                </a:lnTo>
                <a:lnTo>
                  <a:pt x="1499703" y="2806"/>
                </a:lnTo>
                <a:lnTo>
                  <a:pt x="1452540" y="6285"/>
                </a:lnTo>
                <a:lnTo>
                  <a:pt x="1405767" y="11121"/>
                </a:lnTo>
                <a:lnTo>
                  <a:pt x="1359404" y="17295"/>
                </a:lnTo>
                <a:lnTo>
                  <a:pt x="1313471" y="24786"/>
                </a:lnTo>
                <a:lnTo>
                  <a:pt x="1267987" y="33576"/>
                </a:lnTo>
                <a:lnTo>
                  <a:pt x="1222972" y="43644"/>
                </a:lnTo>
                <a:lnTo>
                  <a:pt x="1178445" y="54970"/>
                </a:lnTo>
                <a:lnTo>
                  <a:pt x="1134428" y="67535"/>
                </a:lnTo>
                <a:lnTo>
                  <a:pt x="1090938" y="81320"/>
                </a:lnTo>
                <a:lnTo>
                  <a:pt x="1047996" y="96304"/>
                </a:lnTo>
                <a:lnTo>
                  <a:pt x="1005623" y="112467"/>
                </a:lnTo>
                <a:lnTo>
                  <a:pt x="963836" y="129790"/>
                </a:lnTo>
                <a:lnTo>
                  <a:pt x="922657" y="148254"/>
                </a:lnTo>
                <a:lnTo>
                  <a:pt x="882105" y="167838"/>
                </a:lnTo>
                <a:lnTo>
                  <a:pt x="842199" y="188522"/>
                </a:lnTo>
                <a:lnTo>
                  <a:pt x="802960" y="210288"/>
                </a:lnTo>
                <a:lnTo>
                  <a:pt x="764407" y="233115"/>
                </a:lnTo>
                <a:lnTo>
                  <a:pt x="726560" y="256983"/>
                </a:lnTo>
                <a:lnTo>
                  <a:pt x="689438" y="281873"/>
                </a:lnTo>
                <a:lnTo>
                  <a:pt x="653062" y="307765"/>
                </a:lnTo>
                <a:lnTo>
                  <a:pt x="617451" y="334639"/>
                </a:lnTo>
                <a:lnTo>
                  <a:pt x="582625" y="362476"/>
                </a:lnTo>
                <a:lnTo>
                  <a:pt x="548603" y="391255"/>
                </a:lnTo>
                <a:lnTo>
                  <a:pt x="515406" y="420958"/>
                </a:lnTo>
                <a:lnTo>
                  <a:pt x="483053" y="451564"/>
                </a:lnTo>
                <a:lnTo>
                  <a:pt x="451564" y="483053"/>
                </a:lnTo>
                <a:lnTo>
                  <a:pt x="420958" y="515406"/>
                </a:lnTo>
                <a:lnTo>
                  <a:pt x="391255" y="548603"/>
                </a:lnTo>
                <a:lnTo>
                  <a:pt x="362476" y="582625"/>
                </a:lnTo>
                <a:lnTo>
                  <a:pt x="334639" y="617451"/>
                </a:lnTo>
                <a:lnTo>
                  <a:pt x="307765" y="653062"/>
                </a:lnTo>
                <a:lnTo>
                  <a:pt x="281873" y="689438"/>
                </a:lnTo>
                <a:lnTo>
                  <a:pt x="256983" y="726560"/>
                </a:lnTo>
                <a:lnTo>
                  <a:pt x="233115" y="764407"/>
                </a:lnTo>
                <a:lnTo>
                  <a:pt x="210288" y="802960"/>
                </a:lnTo>
                <a:lnTo>
                  <a:pt x="188522" y="842199"/>
                </a:lnTo>
                <a:lnTo>
                  <a:pt x="167838" y="882105"/>
                </a:lnTo>
                <a:lnTo>
                  <a:pt x="148254" y="922657"/>
                </a:lnTo>
                <a:lnTo>
                  <a:pt x="129790" y="963836"/>
                </a:lnTo>
                <a:lnTo>
                  <a:pt x="112467" y="1005623"/>
                </a:lnTo>
                <a:lnTo>
                  <a:pt x="96304" y="1047996"/>
                </a:lnTo>
                <a:lnTo>
                  <a:pt x="81320" y="1090938"/>
                </a:lnTo>
                <a:lnTo>
                  <a:pt x="67535" y="1134428"/>
                </a:lnTo>
                <a:lnTo>
                  <a:pt x="54970" y="1178445"/>
                </a:lnTo>
                <a:lnTo>
                  <a:pt x="43644" y="1222972"/>
                </a:lnTo>
                <a:lnTo>
                  <a:pt x="33576" y="1267987"/>
                </a:lnTo>
                <a:lnTo>
                  <a:pt x="24786" y="1313471"/>
                </a:lnTo>
                <a:lnTo>
                  <a:pt x="17295" y="1359404"/>
                </a:lnTo>
                <a:lnTo>
                  <a:pt x="11121" y="1405767"/>
                </a:lnTo>
                <a:lnTo>
                  <a:pt x="6285" y="1452540"/>
                </a:lnTo>
                <a:lnTo>
                  <a:pt x="2806" y="1499703"/>
                </a:lnTo>
                <a:lnTo>
                  <a:pt x="704" y="1547236"/>
                </a:lnTo>
                <a:lnTo>
                  <a:pt x="0" y="1595120"/>
                </a:lnTo>
                <a:lnTo>
                  <a:pt x="704" y="1643004"/>
                </a:lnTo>
                <a:lnTo>
                  <a:pt x="2806" y="1690538"/>
                </a:lnTo>
                <a:lnTo>
                  <a:pt x="6285" y="1737701"/>
                </a:lnTo>
                <a:lnTo>
                  <a:pt x="11121" y="1784474"/>
                </a:lnTo>
                <a:lnTo>
                  <a:pt x="17295" y="1830838"/>
                </a:lnTo>
                <a:lnTo>
                  <a:pt x="24786" y="1876772"/>
                </a:lnTo>
                <a:lnTo>
                  <a:pt x="33576" y="1922256"/>
                </a:lnTo>
                <a:lnTo>
                  <a:pt x="43644" y="1967272"/>
                </a:lnTo>
                <a:lnTo>
                  <a:pt x="54970" y="2011799"/>
                </a:lnTo>
                <a:lnTo>
                  <a:pt x="67535" y="2055817"/>
                </a:lnTo>
                <a:lnTo>
                  <a:pt x="81320" y="2099307"/>
                </a:lnTo>
                <a:lnTo>
                  <a:pt x="96304" y="2142249"/>
                </a:lnTo>
                <a:lnTo>
                  <a:pt x="112467" y="2184623"/>
                </a:lnTo>
                <a:lnTo>
                  <a:pt x="129790" y="2226410"/>
                </a:lnTo>
                <a:lnTo>
                  <a:pt x="148254" y="2267590"/>
                </a:lnTo>
                <a:lnTo>
                  <a:pt x="167838" y="2308142"/>
                </a:lnTo>
                <a:lnTo>
                  <a:pt x="188522" y="2348048"/>
                </a:lnTo>
                <a:lnTo>
                  <a:pt x="210288" y="2387288"/>
                </a:lnTo>
                <a:lnTo>
                  <a:pt x="233115" y="2425841"/>
                </a:lnTo>
                <a:lnTo>
                  <a:pt x="256983" y="2463689"/>
                </a:lnTo>
                <a:lnTo>
                  <a:pt x="281873" y="2500810"/>
                </a:lnTo>
                <a:lnTo>
                  <a:pt x="307765" y="2537187"/>
                </a:lnTo>
                <a:lnTo>
                  <a:pt x="334639" y="2572798"/>
                </a:lnTo>
                <a:lnTo>
                  <a:pt x="362476" y="2607624"/>
                </a:lnTo>
                <a:lnTo>
                  <a:pt x="391255" y="2641646"/>
                </a:lnTo>
                <a:lnTo>
                  <a:pt x="420958" y="2674844"/>
                </a:lnTo>
                <a:lnTo>
                  <a:pt x="451564" y="2707197"/>
                </a:lnTo>
                <a:lnTo>
                  <a:pt x="483053" y="2738686"/>
                </a:lnTo>
                <a:lnTo>
                  <a:pt x="515406" y="2769292"/>
                </a:lnTo>
                <a:lnTo>
                  <a:pt x="548603" y="2798995"/>
                </a:lnTo>
                <a:lnTo>
                  <a:pt x="582625" y="2827775"/>
                </a:lnTo>
                <a:lnTo>
                  <a:pt x="617451" y="2855612"/>
                </a:lnTo>
                <a:lnTo>
                  <a:pt x="653062" y="2882486"/>
                </a:lnTo>
                <a:lnTo>
                  <a:pt x="689438" y="2908378"/>
                </a:lnTo>
                <a:lnTo>
                  <a:pt x="726560" y="2933268"/>
                </a:lnTo>
                <a:lnTo>
                  <a:pt x="764407" y="2957136"/>
                </a:lnTo>
                <a:lnTo>
                  <a:pt x="802960" y="2979963"/>
                </a:lnTo>
                <a:lnTo>
                  <a:pt x="842199" y="3001729"/>
                </a:lnTo>
                <a:lnTo>
                  <a:pt x="882105" y="3022414"/>
                </a:lnTo>
                <a:lnTo>
                  <a:pt x="922657" y="3041998"/>
                </a:lnTo>
                <a:lnTo>
                  <a:pt x="963836" y="3060461"/>
                </a:lnTo>
                <a:lnTo>
                  <a:pt x="1005623" y="3077785"/>
                </a:lnTo>
                <a:lnTo>
                  <a:pt x="1047996" y="3093948"/>
                </a:lnTo>
                <a:lnTo>
                  <a:pt x="1090938" y="3108932"/>
                </a:lnTo>
                <a:lnTo>
                  <a:pt x="1134428" y="3122716"/>
                </a:lnTo>
                <a:lnTo>
                  <a:pt x="1178445" y="3135282"/>
                </a:lnTo>
                <a:lnTo>
                  <a:pt x="1222972" y="3146608"/>
                </a:lnTo>
                <a:lnTo>
                  <a:pt x="1267987" y="3156676"/>
                </a:lnTo>
                <a:lnTo>
                  <a:pt x="1313471" y="3165466"/>
                </a:lnTo>
                <a:lnTo>
                  <a:pt x="1359404" y="3172957"/>
                </a:lnTo>
                <a:lnTo>
                  <a:pt x="1405767" y="3179131"/>
                </a:lnTo>
                <a:lnTo>
                  <a:pt x="1452540" y="3183967"/>
                </a:lnTo>
                <a:lnTo>
                  <a:pt x="1499703" y="3187445"/>
                </a:lnTo>
                <a:lnTo>
                  <a:pt x="1547236" y="3189547"/>
                </a:lnTo>
                <a:lnTo>
                  <a:pt x="1595120" y="3190252"/>
                </a:lnTo>
                <a:lnTo>
                  <a:pt x="1643003" y="3189547"/>
                </a:lnTo>
                <a:lnTo>
                  <a:pt x="1690536" y="3187445"/>
                </a:lnTo>
                <a:lnTo>
                  <a:pt x="1737699" y="3183967"/>
                </a:lnTo>
                <a:lnTo>
                  <a:pt x="1784472" y="3179131"/>
                </a:lnTo>
                <a:lnTo>
                  <a:pt x="1830835" y="3172957"/>
                </a:lnTo>
                <a:lnTo>
                  <a:pt x="1876768" y="3165466"/>
                </a:lnTo>
                <a:lnTo>
                  <a:pt x="1922252" y="3156676"/>
                </a:lnTo>
                <a:lnTo>
                  <a:pt x="1967267" y="3146608"/>
                </a:lnTo>
                <a:lnTo>
                  <a:pt x="2011794" y="3135282"/>
                </a:lnTo>
                <a:lnTo>
                  <a:pt x="2055811" y="3122716"/>
                </a:lnTo>
                <a:lnTo>
                  <a:pt x="2099301" y="3108932"/>
                </a:lnTo>
                <a:lnTo>
                  <a:pt x="2142243" y="3093948"/>
                </a:lnTo>
                <a:lnTo>
                  <a:pt x="2184616" y="3077785"/>
                </a:lnTo>
                <a:lnTo>
                  <a:pt x="2226403" y="3060461"/>
                </a:lnTo>
                <a:lnTo>
                  <a:pt x="2267582" y="3041998"/>
                </a:lnTo>
                <a:lnTo>
                  <a:pt x="2308134" y="3022414"/>
                </a:lnTo>
                <a:lnTo>
                  <a:pt x="2348040" y="3001729"/>
                </a:lnTo>
                <a:lnTo>
                  <a:pt x="2387279" y="2979963"/>
                </a:lnTo>
                <a:lnTo>
                  <a:pt x="2425832" y="2957136"/>
                </a:lnTo>
                <a:lnTo>
                  <a:pt x="2463679" y="2933268"/>
                </a:lnTo>
                <a:lnTo>
                  <a:pt x="2500801" y="2908378"/>
                </a:lnTo>
                <a:lnTo>
                  <a:pt x="2537177" y="2882486"/>
                </a:lnTo>
                <a:lnTo>
                  <a:pt x="2572788" y="2855612"/>
                </a:lnTo>
                <a:lnTo>
                  <a:pt x="2607614" y="2827775"/>
                </a:lnTo>
                <a:lnTo>
                  <a:pt x="2641636" y="2798995"/>
                </a:lnTo>
                <a:lnTo>
                  <a:pt x="2674833" y="2769292"/>
                </a:lnTo>
                <a:lnTo>
                  <a:pt x="2707186" y="2738686"/>
                </a:lnTo>
                <a:lnTo>
                  <a:pt x="2738675" y="2707197"/>
                </a:lnTo>
                <a:lnTo>
                  <a:pt x="2769281" y="2674844"/>
                </a:lnTo>
                <a:lnTo>
                  <a:pt x="2798984" y="2641646"/>
                </a:lnTo>
                <a:lnTo>
                  <a:pt x="2827763" y="2607624"/>
                </a:lnTo>
                <a:lnTo>
                  <a:pt x="2855600" y="2572798"/>
                </a:lnTo>
                <a:lnTo>
                  <a:pt x="2882474" y="2537187"/>
                </a:lnTo>
                <a:lnTo>
                  <a:pt x="2908366" y="2500810"/>
                </a:lnTo>
                <a:lnTo>
                  <a:pt x="2933256" y="2463689"/>
                </a:lnTo>
                <a:lnTo>
                  <a:pt x="2957124" y="2425841"/>
                </a:lnTo>
                <a:lnTo>
                  <a:pt x="2979951" y="2387288"/>
                </a:lnTo>
                <a:lnTo>
                  <a:pt x="3001717" y="2348048"/>
                </a:lnTo>
                <a:lnTo>
                  <a:pt x="3022401" y="2308142"/>
                </a:lnTo>
                <a:lnTo>
                  <a:pt x="3041985" y="2267590"/>
                </a:lnTo>
                <a:lnTo>
                  <a:pt x="3060449" y="2226410"/>
                </a:lnTo>
                <a:lnTo>
                  <a:pt x="3077772" y="2184623"/>
                </a:lnTo>
                <a:lnTo>
                  <a:pt x="3093935" y="2142249"/>
                </a:lnTo>
                <a:lnTo>
                  <a:pt x="3108919" y="2099307"/>
                </a:lnTo>
                <a:lnTo>
                  <a:pt x="3122704" y="2055817"/>
                </a:lnTo>
                <a:lnTo>
                  <a:pt x="3135269" y="2011799"/>
                </a:lnTo>
                <a:lnTo>
                  <a:pt x="3146595" y="1967272"/>
                </a:lnTo>
                <a:lnTo>
                  <a:pt x="3156663" y="1922256"/>
                </a:lnTo>
                <a:lnTo>
                  <a:pt x="3165453" y="1876772"/>
                </a:lnTo>
                <a:lnTo>
                  <a:pt x="3172944" y="1830838"/>
                </a:lnTo>
                <a:lnTo>
                  <a:pt x="3179118" y="1784474"/>
                </a:lnTo>
                <a:lnTo>
                  <a:pt x="3183954" y="1737701"/>
                </a:lnTo>
                <a:lnTo>
                  <a:pt x="3187433" y="1690538"/>
                </a:lnTo>
                <a:lnTo>
                  <a:pt x="3189535" y="1643004"/>
                </a:lnTo>
                <a:lnTo>
                  <a:pt x="3190240" y="1595120"/>
                </a:lnTo>
                <a:lnTo>
                  <a:pt x="3189535" y="1547236"/>
                </a:lnTo>
                <a:lnTo>
                  <a:pt x="3187433" y="1499703"/>
                </a:lnTo>
                <a:lnTo>
                  <a:pt x="3183954" y="1452540"/>
                </a:lnTo>
                <a:lnTo>
                  <a:pt x="3179118" y="1405767"/>
                </a:lnTo>
                <a:lnTo>
                  <a:pt x="3172944" y="1359404"/>
                </a:lnTo>
                <a:lnTo>
                  <a:pt x="3165453" y="1313471"/>
                </a:lnTo>
                <a:lnTo>
                  <a:pt x="3156663" y="1267987"/>
                </a:lnTo>
                <a:lnTo>
                  <a:pt x="3146595" y="1222972"/>
                </a:lnTo>
                <a:lnTo>
                  <a:pt x="3135269" y="1178445"/>
                </a:lnTo>
                <a:lnTo>
                  <a:pt x="3122704" y="1134428"/>
                </a:lnTo>
                <a:lnTo>
                  <a:pt x="3108919" y="1090938"/>
                </a:lnTo>
                <a:lnTo>
                  <a:pt x="3093935" y="1047996"/>
                </a:lnTo>
                <a:lnTo>
                  <a:pt x="3077772" y="1005623"/>
                </a:lnTo>
                <a:lnTo>
                  <a:pt x="3060449" y="963836"/>
                </a:lnTo>
                <a:lnTo>
                  <a:pt x="3041985" y="922657"/>
                </a:lnTo>
                <a:lnTo>
                  <a:pt x="3022401" y="882105"/>
                </a:lnTo>
                <a:lnTo>
                  <a:pt x="3001717" y="842199"/>
                </a:lnTo>
                <a:lnTo>
                  <a:pt x="2979951" y="802960"/>
                </a:lnTo>
                <a:lnTo>
                  <a:pt x="2957124" y="764407"/>
                </a:lnTo>
                <a:lnTo>
                  <a:pt x="2933256" y="726560"/>
                </a:lnTo>
                <a:lnTo>
                  <a:pt x="2908366" y="689438"/>
                </a:lnTo>
                <a:lnTo>
                  <a:pt x="2882474" y="653062"/>
                </a:lnTo>
                <a:lnTo>
                  <a:pt x="2855600" y="617451"/>
                </a:lnTo>
                <a:lnTo>
                  <a:pt x="2827763" y="582625"/>
                </a:lnTo>
                <a:lnTo>
                  <a:pt x="2798984" y="548603"/>
                </a:lnTo>
                <a:lnTo>
                  <a:pt x="2769281" y="515406"/>
                </a:lnTo>
                <a:lnTo>
                  <a:pt x="2738675" y="483053"/>
                </a:lnTo>
                <a:lnTo>
                  <a:pt x="2707186" y="451564"/>
                </a:lnTo>
                <a:lnTo>
                  <a:pt x="2674833" y="420958"/>
                </a:lnTo>
                <a:lnTo>
                  <a:pt x="2641636" y="391255"/>
                </a:lnTo>
                <a:lnTo>
                  <a:pt x="2607614" y="362476"/>
                </a:lnTo>
                <a:lnTo>
                  <a:pt x="2572788" y="334639"/>
                </a:lnTo>
                <a:lnTo>
                  <a:pt x="2537177" y="307765"/>
                </a:lnTo>
                <a:lnTo>
                  <a:pt x="2500801" y="281873"/>
                </a:lnTo>
                <a:lnTo>
                  <a:pt x="2463679" y="256983"/>
                </a:lnTo>
                <a:lnTo>
                  <a:pt x="2425832" y="233115"/>
                </a:lnTo>
                <a:lnTo>
                  <a:pt x="2387279" y="210288"/>
                </a:lnTo>
                <a:lnTo>
                  <a:pt x="2348040" y="188522"/>
                </a:lnTo>
                <a:lnTo>
                  <a:pt x="2308134" y="167838"/>
                </a:lnTo>
                <a:lnTo>
                  <a:pt x="2267582" y="148254"/>
                </a:lnTo>
                <a:lnTo>
                  <a:pt x="2226403" y="129790"/>
                </a:lnTo>
                <a:lnTo>
                  <a:pt x="2184616" y="112467"/>
                </a:lnTo>
                <a:lnTo>
                  <a:pt x="2142243" y="96304"/>
                </a:lnTo>
                <a:lnTo>
                  <a:pt x="2099301" y="81320"/>
                </a:lnTo>
                <a:lnTo>
                  <a:pt x="2055811" y="67535"/>
                </a:lnTo>
                <a:lnTo>
                  <a:pt x="2011794" y="54970"/>
                </a:lnTo>
                <a:lnTo>
                  <a:pt x="1967267" y="43644"/>
                </a:lnTo>
                <a:lnTo>
                  <a:pt x="1922252" y="33576"/>
                </a:lnTo>
                <a:lnTo>
                  <a:pt x="1876768" y="24786"/>
                </a:lnTo>
                <a:lnTo>
                  <a:pt x="1830835" y="17295"/>
                </a:lnTo>
                <a:lnTo>
                  <a:pt x="1784472" y="11121"/>
                </a:lnTo>
                <a:lnTo>
                  <a:pt x="1737699" y="6285"/>
                </a:lnTo>
                <a:lnTo>
                  <a:pt x="1690536" y="2806"/>
                </a:lnTo>
                <a:lnTo>
                  <a:pt x="1643003" y="704"/>
                </a:lnTo>
                <a:lnTo>
                  <a:pt x="1595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821273" y="2941685"/>
            <a:ext cx="2892913" cy="2892913"/>
          </a:xfrm>
          <a:custGeom>
            <a:avLst/>
            <a:gdLst/>
            <a:ahLst/>
            <a:cxnLst/>
            <a:rect l="l" t="t" r="r" b="b"/>
            <a:pathLst>
              <a:path w="3190240" h="3190240">
                <a:moveTo>
                  <a:pt x="1595120" y="3190252"/>
                </a:moveTo>
                <a:lnTo>
                  <a:pt x="1643003" y="3189547"/>
                </a:lnTo>
                <a:lnTo>
                  <a:pt x="1690536" y="3187445"/>
                </a:lnTo>
                <a:lnTo>
                  <a:pt x="1737699" y="3183967"/>
                </a:lnTo>
                <a:lnTo>
                  <a:pt x="1784472" y="3179131"/>
                </a:lnTo>
                <a:lnTo>
                  <a:pt x="1830835" y="3172957"/>
                </a:lnTo>
                <a:lnTo>
                  <a:pt x="1876768" y="3165466"/>
                </a:lnTo>
                <a:lnTo>
                  <a:pt x="1922252" y="3156676"/>
                </a:lnTo>
                <a:lnTo>
                  <a:pt x="1967267" y="3146608"/>
                </a:lnTo>
                <a:lnTo>
                  <a:pt x="2011794" y="3135282"/>
                </a:lnTo>
                <a:lnTo>
                  <a:pt x="2055811" y="3122716"/>
                </a:lnTo>
                <a:lnTo>
                  <a:pt x="2099301" y="3108932"/>
                </a:lnTo>
                <a:lnTo>
                  <a:pt x="2142243" y="3093948"/>
                </a:lnTo>
                <a:lnTo>
                  <a:pt x="2184616" y="3077785"/>
                </a:lnTo>
                <a:lnTo>
                  <a:pt x="2226403" y="3060461"/>
                </a:lnTo>
                <a:lnTo>
                  <a:pt x="2267582" y="3041998"/>
                </a:lnTo>
                <a:lnTo>
                  <a:pt x="2308134" y="3022414"/>
                </a:lnTo>
                <a:lnTo>
                  <a:pt x="2348040" y="3001729"/>
                </a:lnTo>
                <a:lnTo>
                  <a:pt x="2387279" y="2979963"/>
                </a:lnTo>
                <a:lnTo>
                  <a:pt x="2425832" y="2957136"/>
                </a:lnTo>
                <a:lnTo>
                  <a:pt x="2463679" y="2933268"/>
                </a:lnTo>
                <a:lnTo>
                  <a:pt x="2500801" y="2908378"/>
                </a:lnTo>
                <a:lnTo>
                  <a:pt x="2537177" y="2882486"/>
                </a:lnTo>
                <a:lnTo>
                  <a:pt x="2572788" y="2855612"/>
                </a:lnTo>
                <a:lnTo>
                  <a:pt x="2607614" y="2827775"/>
                </a:lnTo>
                <a:lnTo>
                  <a:pt x="2641636" y="2798995"/>
                </a:lnTo>
                <a:lnTo>
                  <a:pt x="2674833" y="2769292"/>
                </a:lnTo>
                <a:lnTo>
                  <a:pt x="2707186" y="2738686"/>
                </a:lnTo>
                <a:lnTo>
                  <a:pt x="2738675" y="2707197"/>
                </a:lnTo>
                <a:lnTo>
                  <a:pt x="2769281" y="2674844"/>
                </a:lnTo>
                <a:lnTo>
                  <a:pt x="2798984" y="2641646"/>
                </a:lnTo>
                <a:lnTo>
                  <a:pt x="2827763" y="2607624"/>
                </a:lnTo>
                <a:lnTo>
                  <a:pt x="2855600" y="2572798"/>
                </a:lnTo>
                <a:lnTo>
                  <a:pt x="2882474" y="2537187"/>
                </a:lnTo>
                <a:lnTo>
                  <a:pt x="2908366" y="2500810"/>
                </a:lnTo>
                <a:lnTo>
                  <a:pt x="2933256" y="2463689"/>
                </a:lnTo>
                <a:lnTo>
                  <a:pt x="2957124" y="2425841"/>
                </a:lnTo>
                <a:lnTo>
                  <a:pt x="2979951" y="2387288"/>
                </a:lnTo>
                <a:lnTo>
                  <a:pt x="3001717" y="2348048"/>
                </a:lnTo>
                <a:lnTo>
                  <a:pt x="3022401" y="2308142"/>
                </a:lnTo>
                <a:lnTo>
                  <a:pt x="3041985" y="2267590"/>
                </a:lnTo>
                <a:lnTo>
                  <a:pt x="3060449" y="2226410"/>
                </a:lnTo>
                <a:lnTo>
                  <a:pt x="3077772" y="2184623"/>
                </a:lnTo>
                <a:lnTo>
                  <a:pt x="3093935" y="2142249"/>
                </a:lnTo>
                <a:lnTo>
                  <a:pt x="3108919" y="2099307"/>
                </a:lnTo>
                <a:lnTo>
                  <a:pt x="3122704" y="2055817"/>
                </a:lnTo>
                <a:lnTo>
                  <a:pt x="3135269" y="2011799"/>
                </a:lnTo>
                <a:lnTo>
                  <a:pt x="3146595" y="1967272"/>
                </a:lnTo>
                <a:lnTo>
                  <a:pt x="3156663" y="1922256"/>
                </a:lnTo>
                <a:lnTo>
                  <a:pt x="3165453" y="1876772"/>
                </a:lnTo>
                <a:lnTo>
                  <a:pt x="3172944" y="1830838"/>
                </a:lnTo>
                <a:lnTo>
                  <a:pt x="3179118" y="1784474"/>
                </a:lnTo>
                <a:lnTo>
                  <a:pt x="3183954" y="1737701"/>
                </a:lnTo>
                <a:lnTo>
                  <a:pt x="3187433" y="1690538"/>
                </a:lnTo>
                <a:lnTo>
                  <a:pt x="3189535" y="1643004"/>
                </a:lnTo>
                <a:lnTo>
                  <a:pt x="3190240" y="1595120"/>
                </a:lnTo>
                <a:lnTo>
                  <a:pt x="3189535" y="1547236"/>
                </a:lnTo>
                <a:lnTo>
                  <a:pt x="3187433" y="1499703"/>
                </a:lnTo>
                <a:lnTo>
                  <a:pt x="3183954" y="1452540"/>
                </a:lnTo>
                <a:lnTo>
                  <a:pt x="3179118" y="1405767"/>
                </a:lnTo>
                <a:lnTo>
                  <a:pt x="3172944" y="1359404"/>
                </a:lnTo>
                <a:lnTo>
                  <a:pt x="3165453" y="1313471"/>
                </a:lnTo>
                <a:lnTo>
                  <a:pt x="3156663" y="1267987"/>
                </a:lnTo>
                <a:lnTo>
                  <a:pt x="3146595" y="1222972"/>
                </a:lnTo>
                <a:lnTo>
                  <a:pt x="3135269" y="1178445"/>
                </a:lnTo>
                <a:lnTo>
                  <a:pt x="3122704" y="1134428"/>
                </a:lnTo>
                <a:lnTo>
                  <a:pt x="3108919" y="1090938"/>
                </a:lnTo>
                <a:lnTo>
                  <a:pt x="3093935" y="1047996"/>
                </a:lnTo>
                <a:lnTo>
                  <a:pt x="3077772" y="1005623"/>
                </a:lnTo>
                <a:lnTo>
                  <a:pt x="3060449" y="963836"/>
                </a:lnTo>
                <a:lnTo>
                  <a:pt x="3041985" y="922657"/>
                </a:lnTo>
                <a:lnTo>
                  <a:pt x="3022401" y="882105"/>
                </a:lnTo>
                <a:lnTo>
                  <a:pt x="3001717" y="842199"/>
                </a:lnTo>
                <a:lnTo>
                  <a:pt x="2979951" y="802960"/>
                </a:lnTo>
                <a:lnTo>
                  <a:pt x="2957124" y="764407"/>
                </a:lnTo>
                <a:lnTo>
                  <a:pt x="2933256" y="726560"/>
                </a:lnTo>
                <a:lnTo>
                  <a:pt x="2908366" y="689438"/>
                </a:lnTo>
                <a:lnTo>
                  <a:pt x="2882474" y="653062"/>
                </a:lnTo>
                <a:lnTo>
                  <a:pt x="2855600" y="617451"/>
                </a:lnTo>
                <a:lnTo>
                  <a:pt x="2827763" y="582625"/>
                </a:lnTo>
                <a:lnTo>
                  <a:pt x="2798984" y="548603"/>
                </a:lnTo>
                <a:lnTo>
                  <a:pt x="2769281" y="515406"/>
                </a:lnTo>
                <a:lnTo>
                  <a:pt x="2738675" y="483053"/>
                </a:lnTo>
                <a:lnTo>
                  <a:pt x="2707186" y="451564"/>
                </a:lnTo>
                <a:lnTo>
                  <a:pt x="2674833" y="420958"/>
                </a:lnTo>
                <a:lnTo>
                  <a:pt x="2641636" y="391255"/>
                </a:lnTo>
                <a:lnTo>
                  <a:pt x="2607614" y="362476"/>
                </a:lnTo>
                <a:lnTo>
                  <a:pt x="2572788" y="334639"/>
                </a:lnTo>
                <a:lnTo>
                  <a:pt x="2537177" y="307765"/>
                </a:lnTo>
                <a:lnTo>
                  <a:pt x="2500801" y="281873"/>
                </a:lnTo>
                <a:lnTo>
                  <a:pt x="2463679" y="256983"/>
                </a:lnTo>
                <a:lnTo>
                  <a:pt x="2425832" y="233115"/>
                </a:lnTo>
                <a:lnTo>
                  <a:pt x="2387279" y="210288"/>
                </a:lnTo>
                <a:lnTo>
                  <a:pt x="2348040" y="188522"/>
                </a:lnTo>
                <a:lnTo>
                  <a:pt x="2308134" y="167838"/>
                </a:lnTo>
                <a:lnTo>
                  <a:pt x="2267582" y="148254"/>
                </a:lnTo>
                <a:lnTo>
                  <a:pt x="2226403" y="129790"/>
                </a:lnTo>
                <a:lnTo>
                  <a:pt x="2184616" y="112467"/>
                </a:lnTo>
                <a:lnTo>
                  <a:pt x="2142243" y="96304"/>
                </a:lnTo>
                <a:lnTo>
                  <a:pt x="2099301" y="81320"/>
                </a:lnTo>
                <a:lnTo>
                  <a:pt x="2055811" y="67535"/>
                </a:lnTo>
                <a:lnTo>
                  <a:pt x="2011794" y="54970"/>
                </a:lnTo>
                <a:lnTo>
                  <a:pt x="1967267" y="43644"/>
                </a:lnTo>
                <a:lnTo>
                  <a:pt x="1922252" y="33576"/>
                </a:lnTo>
                <a:lnTo>
                  <a:pt x="1876768" y="24786"/>
                </a:lnTo>
                <a:lnTo>
                  <a:pt x="1830835" y="17295"/>
                </a:lnTo>
                <a:lnTo>
                  <a:pt x="1784472" y="11121"/>
                </a:lnTo>
                <a:lnTo>
                  <a:pt x="1737699" y="6285"/>
                </a:lnTo>
                <a:lnTo>
                  <a:pt x="1690536" y="2806"/>
                </a:lnTo>
                <a:lnTo>
                  <a:pt x="1643003" y="704"/>
                </a:lnTo>
                <a:lnTo>
                  <a:pt x="1595120" y="0"/>
                </a:lnTo>
                <a:lnTo>
                  <a:pt x="1547236" y="704"/>
                </a:lnTo>
                <a:lnTo>
                  <a:pt x="1499703" y="2806"/>
                </a:lnTo>
                <a:lnTo>
                  <a:pt x="1452540" y="6285"/>
                </a:lnTo>
                <a:lnTo>
                  <a:pt x="1405767" y="11121"/>
                </a:lnTo>
                <a:lnTo>
                  <a:pt x="1359404" y="17295"/>
                </a:lnTo>
                <a:lnTo>
                  <a:pt x="1313471" y="24786"/>
                </a:lnTo>
                <a:lnTo>
                  <a:pt x="1267987" y="33576"/>
                </a:lnTo>
                <a:lnTo>
                  <a:pt x="1222972" y="43644"/>
                </a:lnTo>
                <a:lnTo>
                  <a:pt x="1178445" y="54970"/>
                </a:lnTo>
                <a:lnTo>
                  <a:pt x="1134428" y="67535"/>
                </a:lnTo>
                <a:lnTo>
                  <a:pt x="1090938" y="81320"/>
                </a:lnTo>
                <a:lnTo>
                  <a:pt x="1047996" y="96304"/>
                </a:lnTo>
                <a:lnTo>
                  <a:pt x="1005623" y="112467"/>
                </a:lnTo>
                <a:lnTo>
                  <a:pt x="963836" y="129790"/>
                </a:lnTo>
                <a:lnTo>
                  <a:pt x="922657" y="148254"/>
                </a:lnTo>
                <a:lnTo>
                  <a:pt x="882105" y="167838"/>
                </a:lnTo>
                <a:lnTo>
                  <a:pt x="842199" y="188522"/>
                </a:lnTo>
                <a:lnTo>
                  <a:pt x="802960" y="210288"/>
                </a:lnTo>
                <a:lnTo>
                  <a:pt x="764407" y="233115"/>
                </a:lnTo>
                <a:lnTo>
                  <a:pt x="726560" y="256983"/>
                </a:lnTo>
                <a:lnTo>
                  <a:pt x="689438" y="281873"/>
                </a:lnTo>
                <a:lnTo>
                  <a:pt x="653062" y="307765"/>
                </a:lnTo>
                <a:lnTo>
                  <a:pt x="617451" y="334639"/>
                </a:lnTo>
                <a:lnTo>
                  <a:pt x="582625" y="362476"/>
                </a:lnTo>
                <a:lnTo>
                  <a:pt x="548603" y="391255"/>
                </a:lnTo>
                <a:lnTo>
                  <a:pt x="515406" y="420958"/>
                </a:lnTo>
                <a:lnTo>
                  <a:pt x="483053" y="451564"/>
                </a:lnTo>
                <a:lnTo>
                  <a:pt x="451564" y="483053"/>
                </a:lnTo>
                <a:lnTo>
                  <a:pt x="420958" y="515406"/>
                </a:lnTo>
                <a:lnTo>
                  <a:pt x="391255" y="548603"/>
                </a:lnTo>
                <a:lnTo>
                  <a:pt x="362476" y="582625"/>
                </a:lnTo>
                <a:lnTo>
                  <a:pt x="334639" y="617451"/>
                </a:lnTo>
                <a:lnTo>
                  <a:pt x="307765" y="653062"/>
                </a:lnTo>
                <a:lnTo>
                  <a:pt x="281873" y="689438"/>
                </a:lnTo>
                <a:lnTo>
                  <a:pt x="256983" y="726560"/>
                </a:lnTo>
                <a:lnTo>
                  <a:pt x="233115" y="764407"/>
                </a:lnTo>
                <a:lnTo>
                  <a:pt x="210288" y="802960"/>
                </a:lnTo>
                <a:lnTo>
                  <a:pt x="188522" y="842199"/>
                </a:lnTo>
                <a:lnTo>
                  <a:pt x="167838" y="882105"/>
                </a:lnTo>
                <a:lnTo>
                  <a:pt x="148254" y="922657"/>
                </a:lnTo>
                <a:lnTo>
                  <a:pt x="129790" y="963836"/>
                </a:lnTo>
                <a:lnTo>
                  <a:pt x="112467" y="1005623"/>
                </a:lnTo>
                <a:lnTo>
                  <a:pt x="96304" y="1047996"/>
                </a:lnTo>
                <a:lnTo>
                  <a:pt x="81320" y="1090938"/>
                </a:lnTo>
                <a:lnTo>
                  <a:pt x="67535" y="1134428"/>
                </a:lnTo>
                <a:lnTo>
                  <a:pt x="54970" y="1178445"/>
                </a:lnTo>
                <a:lnTo>
                  <a:pt x="43644" y="1222972"/>
                </a:lnTo>
                <a:lnTo>
                  <a:pt x="33576" y="1267987"/>
                </a:lnTo>
                <a:lnTo>
                  <a:pt x="24786" y="1313471"/>
                </a:lnTo>
                <a:lnTo>
                  <a:pt x="17295" y="1359404"/>
                </a:lnTo>
                <a:lnTo>
                  <a:pt x="11121" y="1405767"/>
                </a:lnTo>
                <a:lnTo>
                  <a:pt x="6285" y="1452540"/>
                </a:lnTo>
                <a:lnTo>
                  <a:pt x="2806" y="1499703"/>
                </a:lnTo>
                <a:lnTo>
                  <a:pt x="704" y="1547236"/>
                </a:lnTo>
                <a:lnTo>
                  <a:pt x="0" y="1595120"/>
                </a:lnTo>
                <a:lnTo>
                  <a:pt x="704" y="1643004"/>
                </a:lnTo>
                <a:lnTo>
                  <a:pt x="2806" y="1690538"/>
                </a:lnTo>
                <a:lnTo>
                  <a:pt x="6285" y="1737701"/>
                </a:lnTo>
                <a:lnTo>
                  <a:pt x="11121" y="1784474"/>
                </a:lnTo>
                <a:lnTo>
                  <a:pt x="17295" y="1830838"/>
                </a:lnTo>
                <a:lnTo>
                  <a:pt x="24786" y="1876772"/>
                </a:lnTo>
                <a:lnTo>
                  <a:pt x="33576" y="1922256"/>
                </a:lnTo>
                <a:lnTo>
                  <a:pt x="43644" y="1967272"/>
                </a:lnTo>
                <a:lnTo>
                  <a:pt x="54970" y="2011799"/>
                </a:lnTo>
                <a:lnTo>
                  <a:pt x="67535" y="2055817"/>
                </a:lnTo>
                <a:lnTo>
                  <a:pt x="81320" y="2099307"/>
                </a:lnTo>
                <a:lnTo>
                  <a:pt x="96304" y="2142249"/>
                </a:lnTo>
                <a:lnTo>
                  <a:pt x="112467" y="2184623"/>
                </a:lnTo>
                <a:lnTo>
                  <a:pt x="129790" y="2226410"/>
                </a:lnTo>
                <a:lnTo>
                  <a:pt x="148254" y="2267590"/>
                </a:lnTo>
                <a:lnTo>
                  <a:pt x="167838" y="2308142"/>
                </a:lnTo>
                <a:lnTo>
                  <a:pt x="188522" y="2348048"/>
                </a:lnTo>
                <a:lnTo>
                  <a:pt x="210288" y="2387288"/>
                </a:lnTo>
                <a:lnTo>
                  <a:pt x="233115" y="2425841"/>
                </a:lnTo>
                <a:lnTo>
                  <a:pt x="256983" y="2463689"/>
                </a:lnTo>
                <a:lnTo>
                  <a:pt x="281873" y="2500810"/>
                </a:lnTo>
                <a:lnTo>
                  <a:pt x="307765" y="2537187"/>
                </a:lnTo>
                <a:lnTo>
                  <a:pt x="334639" y="2572798"/>
                </a:lnTo>
                <a:lnTo>
                  <a:pt x="362476" y="2607624"/>
                </a:lnTo>
                <a:lnTo>
                  <a:pt x="391255" y="2641646"/>
                </a:lnTo>
                <a:lnTo>
                  <a:pt x="420958" y="2674844"/>
                </a:lnTo>
                <a:lnTo>
                  <a:pt x="451564" y="2707197"/>
                </a:lnTo>
                <a:lnTo>
                  <a:pt x="483053" y="2738686"/>
                </a:lnTo>
                <a:lnTo>
                  <a:pt x="515406" y="2769292"/>
                </a:lnTo>
                <a:lnTo>
                  <a:pt x="548603" y="2798995"/>
                </a:lnTo>
                <a:lnTo>
                  <a:pt x="582625" y="2827775"/>
                </a:lnTo>
                <a:lnTo>
                  <a:pt x="617451" y="2855612"/>
                </a:lnTo>
                <a:lnTo>
                  <a:pt x="653062" y="2882486"/>
                </a:lnTo>
                <a:lnTo>
                  <a:pt x="689438" y="2908378"/>
                </a:lnTo>
                <a:lnTo>
                  <a:pt x="726560" y="2933268"/>
                </a:lnTo>
                <a:lnTo>
                  <a:pt x="764407" y="2957136"/>
                </a:lnTo>
                <a:lnTo>
                  <a:pt x="802960" y="2979963"/>
                </a:lnTo>
                <a:lnTo>
                  <a:pt x="842199" y="3001729"/>
                </a:lnTo>
                <a:lnTo>
                  <a:pt x="882105" y="3022414"/>
                </a:lnTo>
                <a:lnTo>
                  <a:pt x="922657" y="3041998"/>
                </a:lnTo>
                <a:lnTo>
                  <a:pt x="963836" y="3060461"/>
                </a:lnTo>
                <a:lnTo>
                  <a:pt x="1005623" y="3077785"/>
                </a:lnTo>
                <a:lnTo>
                  <a:pt x="1047996" y="3093948"/>
                </a:lnTo>
                <a:lnTo>
                  <a:pt x="1090938" y="3108932"/>
                </a:lnTo>
                <a:lnTo>
                  <a:pt x="1134428" y="3122716"/>
                </a:lnTo>
                <a:lnTo>
                  <a:pt x="1178445" y="3135282"/>
                </a:lnTo>
                <a:lnTo>
                  <a:pt x="1222972" y="3146608"/>
                </a:lnTo>
                <a:lnTo>
                  <a:pt x="1267987" y="3156676"/>
                </a:lnTo>
                <a:lnTo>
                  <a:pt x="1313471" y="3165466"/>
                </a:lnTo>
                <a:lnTo>
                  <a:pt x="1359404" y="3172957"/>
                </a:lnTo>
                <a:lnTo>
                  <a:pt x="1405767" y="3179131"/>
                </a:lnTo>
                <a:lnTo>
                  <a:pt x="1452540" y="3183967"/>
                </a:lnTo>
                <a:lnTo>
                  <a:pt x="1499703" y="3187445"/>
                </a:lnTo>
                <a:lnTo>
                  <a:pt x="1547236" y="3189547"/>
                </a:lnTo>
                <a:lnTo>
                  <a:pt x="1595120" y="3190252"/>
                </a:lnTo>
                <a:close/>
              </a:path>
            </a:pathLst>
          </a:custGeom>
          <a:ln w="50800">
            <a:solidFill>
              <a:srgbClr val="595A5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325163" y="293101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SBUx의 추구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1481" y="1088689"/>
            <a:ext cx="1082458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ct val="125000"/>
              </a:lnSpc>
            </a:pP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SBUx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Ver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2.0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77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은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en-US"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 </a:t>
            </a:r>
            <a:r>
              <a:rPr sz="1600" spc="-77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웹</a:t>
            </a:r>
            <a:r>
              <a:rPr lang="en-US" sz="1600" spc="-77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9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개발을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lang="en-US"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 </a:t>
            </a:r>
            <a:r>
              <a:rPr sz="1600" spc="-9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쉽고</a:t>
            </a:r>
            <a:r>
              <a:rPr lang="en-US" sz="1600" spc="-9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 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9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빠르며</a:t>
            </a:r>
            <a:r>
              <a:rPr lang="en-US" sz="1600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 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획일성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9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있게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만들기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9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위한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b="1" spc="-77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웹</a:t>
            </a:r>
            <a:r>
              <a:rPr sz="1600" b="1" spc="-122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00" b="1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표준을</a:t>
            </a:r>
            <a:r>
              <a:rPr sz="1600" b="1" spc="-122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준수하는</a:t>
            </a:r>
            <a:r>
              <a:rPr sz="1600" b="1" spc="-122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00" b="1" spc="-2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UI/UX</a:t>
            </a:r>
            <a:r>
              <a:rPr sz="1600" b="1" spc="-122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00" b="1" spc="-9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개발</a:t>
            </a:r>
            <a:r>
              <a:rPr sz="1600" b="1" spc="-122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00" b="1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도구</a:t>
            </a:r>
            <a:r>
              <a:rPr sz="1600" spc="-103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입니다. </a:t>
            </a:r>
            <a:endParaRPr lang="en-US" sz="1600" spc="-103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  <a:p>
            <a:pPr marL="11516" marR="4607">
              <a:lnSpc>
                <a:spcPct val="125000"/>
              </a:lnSpc>
            </a:pP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개발 생산성을 이유로 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비표준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규격을  준수해온  국내 기존 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UI 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화면 </a:t>
            </a:r>
            <a:r>
              <a:rPr lang="ko-KR" altLang="en-US"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개발툴과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차별화 하여  </a:t>
            </a:r>
            <a:r>
              <a:rPr lang="ko-KR" altLang="en-US" sz="1600" b="1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세계적 추세인  </a:t>
            </a:r>
            <a:r>
              <a:rPr lang="ko-KR" altLang="en-US" sz="1600" b="1" spc="-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컴포넌트기반으로</a:t>
            </a:r>
            <a:endParaRPr lang="en-US" altLang="ko-KR" sz="1600" b="1" spc="-9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1516" marR="4607">
              <a:lnSpc>
                <a:spcPct val="125000"/>
              </a:lnSpc>
            </a:pPr>
            <a:r>
              <a:rPr lang="ko-KR" altLang="en-US" sz="1600" b="1" spc="-9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웹표준성</a:t>
            </a:r>
            <a:r>
              <a:rPr lang="en-US" altLang="ko-KR" sz="1600" b="1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/</a:t>
            </a:r>
            <a:r>
              <a:rPr lang="ko-KR" altLang="en-US" sz="1600" b="1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유연성</a:t>
            </a:r>
            <a:r>
              <a:rPr lang="en-US" altLang="ko-KR" sz="1600" b="1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/</a:t>
            </a:r>
            <a:r>
              <a:rPr lang="ko-KR" altLang="en-US" sz="1600" b="1" spc="-9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확장성을</a:t>
            </a:r>
            <a:r>
              <a:rPr lang="ko-KR" altLang="en-US" sz="1600" b="1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 지향</a:t>
            </a:r>
            <a:r>
              <a:rPr lang="ko-KR" altLang="en-US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합니다</a:t>
            </a:r>
            <a:r>
              <a:rPr lang="en-US" altLang="ko-KR"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.</a:t>
            </a:r>
            <a:endParaRPr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45674" y="2461625"/>
            <a:ext cx="1248375" cy="1248375"/>
          </a:xfrm>
          <a:custGeom>
            <a:avLst/>
            <a:gdLst/>
            <a:ahLst/>
            <a:cxnLst/>
            <a:rect l="l" t="t" r="r" b="b"/>
            <a:pathLst>
              <a:path w="1376680" h="1376679">
                <a:moveTo>
                  <a:pt x="688086" y="0"/>
                </a:moveTo>
                <a:lnTo>
                  <a:pt x="640975" y="1587"/>
                </a:lnTo>
                <a:lnTo>
                  <a:pt x="594716" y="6281"/>
                </a:lnTo>
                <a:lnTo>
                  <a:pt x="549411" y="13979"/>
                </a:lnTo>
                <a:lnTo>
                  <a:pt x="505164" y="24578"/>
                </a:lnTo>
                <a:lnTo>
                  <a:pt x="462076" y="37977"/>
                </a:lnTo>
                <a:lnTo>
                  <a:pt x="420250" y="54072"/>
                </a:lnTo>
                <a:lnTo>
                  <a:pt x="379789" y="72762"/>
                </a:lnTo>
                <a:lnTo>
                  <a:pt x="340794" y="93943"/>
                </a:lnTo>
                <a:lnTo>
                  <a:pt x="303369" y="117513"/>
                </a:lnTo>
                <a:lnTo>
                  <a:pt x="267616" y="143370"/>
                </a:lnTo>
                <a:lnTo>
                  <a:pt x="233636" y="171411"/>
                </a:lnTo>
                <a:lnTo>
                  <a:pt x="201534" y="201534"/>
                </a:lnTo>
                <a:lnTo>
                  <a:pt x="171411" y="233636"/>
                </a:lnTo>
                <a:lnTo>
                  <a:pt x="143370" y="267616"/>
                </a:lnTo>
                <a:lnTo>
                  <a:pt x="117513" y="303369"/>
                </a:lnTo>
                <a:lnTo>
                  <a:pt x="93943" y="340794"/>
                </a:lnTo>
                <a:lnTo>
                  <a:pt x="72762" y="379789"/>
                </a:lnTo>
                <a:lnTo>
                  <a:pt x="54072" y="420250"/>
                </a:lnTo>
                <a:lnTo>
                  <a:pt x="37977" y="462076"/>
                </a:lnTo>
                <a:lnTo>
                  <a:pt x="24578" y="505164"/>
                </a:lnTo>
                <a:lnTo>
                  <a:pt x="13979" y="549411"/>
                </a:lnTo>
                <a:lnTo>
                  <a:pt x="6281" y="594716"/>
                </a:lnTo>
                <a:lnTo>
                  <a:pt x="1587" y="640975"/>
                </a:lnTo>
                <a:lnTo>
                  <a:pt x="0" y="688086"/>
                </a:lnTo>
                <a:lnTo>
                  <a:pt x="1587" y="735196"/>
                </a:lnTo>
                <a:lnTo>
                  <a:pt x="6281" y="781455"/>
                </a:lnTo>
                <a:lnTo>
                  <a:pt x="13979" y="826760"/>
                </a:lnTo>
                <a:lnTo>
                  <a:pt x="24578" y="871007"/>
                </a:lnTo>
                <a:lnTo>
                  <a:pt x="37977" y="914095"/>
                </a:lnTo>
                <a:lnTo>
                  <a:pt x="54072" y="955921"/>
                </a:lnTo>
                <a:lnTo>
                  <a:pt x="72762" y="996382"/>
                </a:lnTo>
                <a:lnTo>
                  <a:pt x="93943" y="1035377"/>
                </a:lnTo>
                <a:lnTo>
                  <a:pt x="117513" y="1072802"/>
                </a:lnTo>
                <a:lnTo>
                  <a:pt x="143370" y="1108555"/>
                </a:lnTo>
                <a:lnTo>
                  <a:pt x="171411" y="1142535"/>
                </a:lnTo>
                <a:lnTo>
                  <a:pt x="201534" y="1174637"/>
                </a:lnTo>
                <a:lnTo>
                  <a:pt x="233636" y="1204760"/>
                </a:lnTo>
                <a:lnTo>
                  <a:pt x="267616" y="1232801"/>
                </a:lnTo>
                <a:lnTo>
                  <a:pt x="303369" y="1258658"/>
                </a:lnTo>
                <a:lnTo>
                  <a:pt x="340794" y="1282228"/>
                </a:lnTo>
                <a:lnTo>
                  <a:pt x="379789" y="1303409"/>
                </a:lnTo>
                <a:lnTo>
                  <a:pt x="420250" y="1322099"/>
                </a:lnTo>
                <a:lnTo>
                  <a:pt x="462076" y="1338194"/>
                </a:lnTo>
                <a:lnTo>
                  <a:pt x="505164" y="1351593"/>
                </a:lnTo>
                <a:lnTo>
                  <a:pt x="549411" y="1362192"/>
                </a:lnTo>
                <a:lnTo>
                  <a:pt x="594716" y="1369890"/>
                </a:lnTo>
                <a:lnTo>
                  <a:pt x="640975" y="1374584"/>
                </a:lnTo>
                <a:lnTo>
                  <a:pt x="688086" y="1376172"/>
                </a:lnTo>
                <a:lnTo>
                  <a:pt x="735196" y="1374584"/>
                </a:lnTo>
                <a:lnTo>
                  <a:pt x="781455" y="1369890"/>
                </a:lnTo>
                <a:lnTo>
                  <a:pt x="826760" y="1362192"/>
                </a:lnTo>
                <a:lnTo>
                  <a:pt x="871007" y="1351593"/>
                </a:lnTo>
                <a:lnTo>
                  <a:pt x="914095" y="1338194"/>
                </a:lnTo>
                <a:lnTo>
                  <a:pt x="955921" y="1322099"/>
                </a:lnTo>
                <a:lnTo>
                  <a:pt x="996382" y="1303409"/>
                </a:lnTo>
                <a:lnTo>
                  <a:pt x="1035377" y="1282228"/>
                </a:lnTo>
                <a:lnTo>
                  <a:pt x="1072802" y="1258658"/>
                </a:lnTo>
                <a:lnTo>
                  <a:pt x="1108555" y="1232801"/>
                </a:lnTo>
                <a:lnTo>
                  <a:pt x="1142535" y="1204760"/>
                </a:lnTo>
                <a:lnTo>
                  <a:pt x="1174637" y="1174637"/>
                </a:lnTo>
                <a:lnTo>
                  <a:pt x="1204760" y="1142535"/>
                </a:lnTo>
                <a:lnTo>
                  <a:pt x="1232801" y="1108555"/>
                </a:lnTo>
                <a:lnTo>
                  <a:pt x="1258658" y="1072802"/>
                </a:lnTo>
                <a:lnTo>
                  <a:pt x="1282228" y="1035377"/>
                </a:lnTo>
                <a:lnTo>
                  <a:pt x="1303409" y="996382"/>
                </a:lnTo>
                <a:lnTo>
                  <a:pt x="1322099" y="955921"/>
                </a:lnTo>
                <a:lnTo>
                  <a:pt x="1338194" y="914095"/>
                </a:lnTo>
                <a:lnTo>
                  <a:pt x="1351593" y="871007"/>
                </a:lnTo>
                <a:lnTo>
                  <a:pt x="1362192" y="826760"/>
                </a:lnTo>
                <a:lnTo>
                  <a:pt x="1369890" y="781455"/>
                </a:lnTo>
                <a:lnTo>
                  <a:pt x="1374584" y="735196"/>
                </a:lnTo>
                <a:lnTo>
                  <a:pt x="1376172" y="688086"/>
                </a:lnTo>
                <a:lnTo>
                  <a:pt x="1374584" y="640975"/>
                </a:lnTo>
                <a:lnTo>
                  <a:pt x="1369890" y="594716"/>
                </a:lnTo>
                <a:lnTo>
                  <a:pt x="1362192" y="549411"/>
                </a:lnTo>
                <a:lnTo>
                  <a:pt x="1351593" y="505164"/>
                </a:lnTo>
                <a:lnTo>
                  <a:pt x="1338194" y="462076"/>
                </a:lnTo>
                <a:lnTo>
                  <a:pt x="1322099" y="420250"/>
                </a:lnTo>
                <a:lnTo>
                  <a:pt x="1303409" y="379789"/>
                </a:lnTo>
                <a:lnTo>
                  <a:pt x="1282228" y="340794"/>
                </a:lnTo>
                <a:lnTo>
                  <a:pt x="1258658" y="303369"/>
                </a:lnTo>
                <a:lnTo>
                  <a:pt x="1232801" y="267616"/>
                </a:lnTo>
                <a:lnTo>
                  <a:pt x="1204760" y="233636"/>
                </a:lnTo>
                <a:lnTo>
                  <a:pt x="1174637" y="201534"/>
                </a:lnTo>
                <a:lnTo>
                  <a:pt x="1142535" y="171411"/>
                </a:lnTo>
                <a:lnTo>
                  <a:pt x="1108555" y="143370"/>
                </a:lnTo>
                <a:lnTo>
                  <a:pt x="1072802" y="117513"/>
                </a:lnTo>
                <a:lnTo>
                  <a:pt x="1035377" y="93943"/>
                </a:lnTo>
                <a:lnTo>
                  <a:pt x="996382" y="72762"/>
                </a:lnTo>
                <a:lnTo>
                  <a:pt x="955921" y="54072"/>
                </a:lnTo>
                <a:lnTo>
                  <a:pt x="914095" y="37977"/>
                </a:lnTo>
                <a:lnTo>
                  <a:pt x="871007" y="24578"/>
                </a:lnTo>
                <a:lnTo>
                  <a:pt x="826760" y="13979"/>
                </a:lnTo>
                <a:lnTo>
                  <a:pt x="781455" y="6281"/>
                </a:lnTo>
                <a:lnTo>
                  <a:pt x="735196" y="1587"/>
                </a:lnTo>
                <a:lnTo>
                  <a:pt x="688086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 txBox="1"/>
          <p:nvPr/>
        </p:nvSpPr>
        <p:spPr>
          <a:xfrm>
            <a:off x="2815722" y="2647614"/>
            <a:ext cx="777355" cy="919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5" dirty="0">
                <a:solidFill>
                  <a:srgbClr val="9EB949"/>
                </a:solidFill>
                <a:latin typeface="Malgun Gothic"/>
                <a:cs typeface="Malgun Gothic"/>
              </a:rPr>
              <a:t>RIA</a:t>
            </a:r>
            <a:endParaRPr sz="1134" dirty="0">
              <a:latin typeface="Malgun Gothic"/>
              <a:cs typeface="Malgun Gothic"/>
            </a:endParaRPr>
          </a:p>
          <a:p>
            <a:pPr marL="11516" marR="4607">
              <a:spcBef>
                <a:spcPts val="416"/>
              </a:spcBef>
            </a:pPr>
            <a:r>
              <a:rPr sz="1043" spc="-9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자체</a:t>
            </a:r>
            <a:r>
              <a:rPr sz="1043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개발환경  </a:t>
            </a:r>
            <a:r>
              <a:rPr sz="1043" spc="-9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많은 </a:t>
            </a:r>
            <a:r>
              <a:rPr sz="1043" spc="-54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UI </a:t>
            </a:r>
            <a:r>
              <a:rPr sz="1043" spc="-103" dirty="0" err="1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r>
              <a:rPr lang="en-US"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</a:p>
          <a:p>
            <a:pPr marL="11516" marR="4607">
              <a:spcBef>
                <a:spcPts val="416"/>
              </a:spcBef>
            </a:pPr>
            <a:r>
              <a:rPr lang="en-US"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      </a:t>
            </a:r>
            <a:r>
              <a:rPr sz="1043" spc="-103" dirty="0" err="1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종속성</a:t>
            </a:r>
            <a:endParaRPr sz="1043" dirty="0">
              <a:latin typeface="나눔바른고딕" panose="020B0603020101020101" pitchFamily="50" charset="-127"/>
              <a:cs typeface="Gulim"/>
            </a:endParaRPr>
          </a:p>
          <a:p>
            <a:pPr marL="11516"/>
            <a:r>
              <a:rPr lang="en-US" sz="1043" spc="-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    </a:t>
            </a:r>
            <a:r>
              <a:rPr sz="1043" spc="-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비</a:t>
            </a:r>
            <a:r>
              <a:rPr sz="1043" spc="-18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표준</a:t>
            </a:r>
            <a:endParaRPr sz="1043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97143" y="2461625"/>
            <a:ext cx="1248375" cy="1248375"/>
          </a:xfrm>
          <a:custGeom>
            <a:avLst/>
            <a:gdLst/>
            <a:ahLst/>
            <a:cxnLst/>
            <a:rect l="l" t="t" r="r" b="b"/>
            <a:pathLst>
              <a:path w="1376679" h="1376679">
                <a:moveTo>
                  <a:pt x="688085" y="0"/>
                </a:moveTo>
                <a:lnTo>
                  <a:pt x="640975" y="1587"/>
                </a:lnTo>
                <a:lnTo>
                  <a:pt x="594716" y="6281"/>
                </a:lnTo>
                <a:lnTo>
                  <a:pt x="549411" y="13979"/>
                </a:lnTo>
                <a:lnTo>
                  <a:pt x="505164" y="24578"/>
                </a:lnTo>
                <a:lnTo>
                  <a:pt x="462076" y="37977"/>
                </a:lnTo>
                <a:lnTo>
                  <a:pt x="420250" y="54072"/>
                </a:lnTo>
                <a:lnTo>
                  <a:pt x="379789" y="72762"/>
                </a:lnTo>
                <a:lnTo>
                  <a:pt x="340794" y="93943"/>
                </a:lnTo>
                <a:lnTo>
                  <a:pt x="303369" y="117513"/>
                </a:lnTo>
                <a:lnTo>
                  <a:pt x="267616" y="143370"/>
                </a:lnTo>
                <a:lnTo>
                  <a:pt x="233636" y="171411"/>
                </a:lnTo>
                <a:lnTo>
                  <a:pt x="201534" y="201534"/>
                </a:lnTo>
                <a:lnTo>
                  <a:pt x="171411" y="233636"/>
                </a:lnTo>
                <a:lnTo>
                  <a:pt x="143370" y="267616"/>
                </a:lnTo>
                <a:lnTo>
                  <a:pt x="117513" y="303369"/>
                </a:lnTo>
                <a:lnTo>
                  <a:pt x="93943" y="340794"/>
                </a:lnTo>
                <a:lnTo>
                  <a:pt x="72762" y="379789"/>
                </a:lnTo>
                <a:lnTo>
                  <a:pt x="54072" y="420250"/>
                </a:lnTo>
                <a:lnTo>
                  <a:pt x="37977" y="462076"/>
                </a:lnTo>
                <a:lnTo>
                  <a:pt x="24578" y="505164"/>
                </a:lnTo>
                <a:lnTo>
                  <a:pt x="13979" y="549411"/>
                </a:lnTo>
                <a:lnTo>
                  <a:pt x="6281" y="594716"/>
                </a:lnTo>
                <a:lnTo>
                  <a:pt x="1587" y="640975"/>
                </a:lnTo>
                <a:lnTo>
                  <a:pt x="0" y="688086"/>
                </a:lnTo>
                <a:lnTo>
                  <a:pt x="1587" y="735196"/>
                </a:lnTo>
                <a:lnTo>
                  <a:pt x="6281" y="781455"/>
                </a:lnTo>
                <a:lnTo>
                  <a:pt x="13979" y="826760"/>
                </a:lnTo>
                <a:lnTo>
                  <a:pt x="24578" y="871007"/>
                </a:lnTo>
                <a:lnTo>
                  <a:pt x="37977" y="914095"/>
                </a:lnTo>
                <a:lnTo>
                  <a:pt x="54072" y="955921"/>
                </a:lnTo>
                <a:lnTo>
                  <a:pt x="72762" y="996382"/>
                </a:lnTo>
                <a:lnTo>
                  <a:pt x="93943" y="1035377"/>
                </a:lnTo>
                <a:lnTo>
                  <a:pt x="117513" y="1072802"/>
                </a:lnTo>
                <a:lnTo>
                  <a:pt x="143370" y="1108555"/>
                </a:lnTo>
                <a:lnTo>
                  <a:pt x="171411" y="1142535"/>
                </a:lnTo>
                <a:lnTo>
                  <a:pt x="201534" y="1174637"/>
                </a:lnTo>
                <a:lnTo>
                  <a:pt x="233636" y="1204760"/>
                </a:lnTo>
                <a:lnTo>
                  <a:pt x="267616" y="1232801"/>
                </a:lnTo>
                <a:lnTo>
                  <a:pt x="303369" y="1258658"/>
                </a:lnTo>
                <a:lnTo>
                  <a:pt x="340794" y="1282228"/>
                </a:lnTo>
                <a:lnTo>
                  <a:pt x="379789" y="1303409"/>
                </a:lnTo>
                <a:lnTo>
                  <a:pt x="420250" y="1322099"/>
                </a:lnTo>
                <a:lnTo>
                  <a:pt x="462076" y="1338194"/>
                </a:lnTo>
                <a:lnTo>
                  <a:pt x="505164" y="1351593"/>
                </a:lnTo>
                <a:lnTo>
                  <a:pt x="549411" y="1362192"/>
                </a:lnTo>
                <a:lnTo>
                  <a:pt x="594716" y="1369890"/>
                </a:lnTo>
                <a:lnTo>
                  <a:pt x="640975" y="1374584"/>
                </a:lnTo>
                <a:lnTo>
                  <a:pt x="688085" y="1376172"/>
                </a:lnTo>
                <a:lnTo>
                  <a:pt x="735196" y="1374584"/>
                </a:lnTo>
                <a:lnTo>
                  <a:pt x="781455" y="1369890"/>
                </a:lnTo>
                <a:lnTo>
                  <a:pt x="826760" y="1362192"/>
                </a:lnTo>
                <a:lnTo>
                  <a:pt x="871007" y="1351593"/>
                </a:lnTo>
                <a:lnTo>
                  <a:pt x="914095" y="1338194"/>
                </a:lnTo>
                <a:lnTo>
                  <a:pt x="955921" y="1322099"/>
                </a:lnTo>
                <a:lnTo>
                  <a:pt x="996382" y="1303409"/>
                </a:lnTo>
                <a:lnTo>
                  <a:pt x="1035377" y="1282228"/>
                </a:lnTo>
                <a:lnTo>
                  <a:pt x="1072802" y="1258658"/>
                </a:lnTo>
                <a:lnTo>
                  <a:pt x="1108555" y="1232801"/>
                </a:lnTo>
                <a:lnTo>
                  <a:pt x="1142535" y="1204760"/>
                </a:lnTo>
                <a:lnTo>
                  <a:pt x="1174637" y="1174637"/>
                </a:lnTo>
                <a:lnTo>
                  <a:pt x="1204760" y="1142535"/>
                </a:lnTo>
                <a:lnTo>
                  <a:pt x="1232801" y="1108555"/>
                </a:lnTo>
                <a:lnTo>
                  <a:pt x="1258658" y="1072802"/>
                </a:lnTo>
                <a:lnTo>
                  <a:pt x="1282228" y="1035377"/>
                </a:lnTo>
                <a:lnTo>
                  <a:pt x="1303409" y="996382"/>
                </a:lnTo>
                <a:lnTo>
                  <a:pt x="1322099" y="955921"/>
                </a:lnTo>
                <a:lnTo>
                  <a:pt x="1338194" y="914095"/>
                </a:lnTo>
                <a:lnTo>
                  <a:pt x="1351593" y="871007"/>
                </a:lnTo>
                <a:lnTo>
                  <a:pt x="1362192" y="826760"/>
                </a:lnTo>
                <a:lnTo>
                  <a:pt x="1369890" y="781455"/>
                </a:lnTo>
                <a:lnTo>
                  <a:pt x="1374584" y="735196"/>
                </a:lnTo>
                <a:lnTo>
                  <a:pt x="1376171" y="688086"/>
                </a:lnTo>
                <a:lnTo>
                  <a:pt x="1374584" y="640975"/>
                </a:lnTo>
                <a:lnTo>
                  <a:pt x="1369890" y="594716"/>
                </a:lnTo>
                <a:lnTo>
                  <a:pt x="1362192" y="549411"/>
                </a:lnTo>
                <a:lnTo>
                  <a:pt x="1351593" y="505164"/>
                </a:lnTo>
                <a:lnTo>
                  <a:pt x="1338194" y="462076"/>
                </a:lnTo>
                <a:lnTo>
                  <a:pt x="1322099" y="420250"/>
                </a:lnTo>
                <a:lnTo>
                  <a:pt x="1303409" y="379789"/>
                </a:lnTo>
                <a:lnTo>
                  <a:pt x="1282228" y="340794"/>
                </a:lnTo>
                <a:lnTo>
                  <a:pt x="1258658" y="303369"/>
                </a:lnTo>
                <a:lnTo>
                  <a:pt x="1232801" y="267616"/>
                </a:lnTo>
                <a:lnTo>
                  <a:pt x="1204760" y="233636"/>
                </a:lnTo>
                <a:lnTo>
                  <a:pt x="1174637" y="201534"/>
                </a:lnTo>
                <a:lnTo>
                  <a:pt x="1142535" y="171411"/>
                </a:lnTo>
                <a:lnTo>
                  <a:pt x="1108555" y="143370"/>
                </a:lnTo>
                <a:lnTo>
                  <a:pt x="1072802" y="117513"/>
                </a:lnTo>
                <a:lnTo>
                  <a:pt x="1035377" y="93943"/>
                </a:lnTo>
                <a:lnTo>
                  <a:pt x="996382" y="72762"/>
                </a:lnTo>
                <a:lnTo>
                  <a:pt x="955921" y="54072"/>
                </a:lnTo>
                <a:lnTo>
                  <a:pt x="914095" y="37977"/>
                </a:lnTo>
                <a:lnTo>
                  <a:pt x="871007" y="24578"/>
                </a:lnTo>
                <a:lnTo>
                  <a:pt x="826760" y="13979"/>
                </a:lnTo>
                <a:lnTo>
                  <a:pt x="781455" y="6281"/>
                </a:lnTo>
                <a:lnTo>
                  <a:pt x="735196" y="1587"/>
                </a:lnTo>
                <a:lnTo>
                  <a:pt x="688085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8589341" y="2727077"/>
            <a:ext cx="897125" cy="70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-100" dirty="0">
                <a:solidFill>
                  <a:srgbClr val="9EB949"/>
                </a:solidFill>
                <a:latin typeface="Malgun Gothic"/>
                <a:cs typeface="Malgun Gothic"/>
              </a:rPr>
              <a:t>라이브러리</a:t>
            </a:r>
            <a:endParaRPr sz="1134" dirty="0">
              <a:latin typeface="Malgun Gothic"/>
              <a:cs typeface="Malgun Gothic"/>
            </a:endParaRPr>
          </a:p>
          <a:p>
            <a:pPr marL="11516" marR="363917">
              <a:spcBef>
                <a:spcPts val="416"/>
              </a:spcBef>
            </a:pP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오픈소스  </a:t>
            </a:r>
            <a:r>
              <a:rPr sz="1043" spc="-9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많은</a:t>
            </a:r>
            <a:r>
              <a:rPr sz="1043" spc="-1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코딩</a:t>
            </a:r>
            <a:endParaRPr sz="1043" dirty="0">
              <a:latin typeface="나눔바른고딕" panose="020B0603020101020101" pitchFamily="50" charset="-127"/>
              <a:cs typeface="Gulim"/>
            </a:endParaRPr>
          </a:p>
          <a:p>
            <a:pPr marL="11516"/>
            <a:r>
              <a:rPr sz="1043" spc="-9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낮은</a:t>
            </a:r>
            <a:r>
              <a:rPr sz="1043" spc="-16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개발생산성</a:t>
            </a:r>
            <a:endParaRPr sz="1043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11286" y="5432849"/>
            <a:ext cx="1248375" cy="1248375"/>
          </a:xfrm>
          <a:custGeom>
            <a:avLst/>
            <a:gdLst/>
            <a:ahLst/>
            <a:cxnLst/>
            <a:rect l="l" t="t" r="r" b="b"/>
            <a:pathLst>
              <a:path w="1376679" h="1376679">
                <a:moveTo>
                  <a:pt x="688085" y="0"/>
                </a:moveTo>
                <a:lnTo>
                  <a:pt x="640975" y="1587"/>
                </a:lnTo>
                <a:lnTo>
                  <a:pt x="594716" y="6281"/>
                </a:lnTo>
                <a:lnTo>
                  <a:pt x="549411" y="13979"/>
                </a:lnTo>
                <a:lnTo>
                  <a:pt x="505164" y="24578"/>
                </a:lnTo>
                <a:lnTo>
                  <a:pt x="462076" y="37977"/>
                </a:lnTo>
                <a:lnTo>
                  <a:pt x="420250" y="54072"/>
                </a:lnTo>
                <a:lnTo>
                  <a:pt x="379789" y="72762"/>
                </a:lnTo>
                <a:lnTo>
                  <a:pt x="340794" y="93943"/>
                </a:lnTo>
                <a:lnTo>
                  <a:pt x="303369" y="117513"/>
                </a:lnTo>
                <a:lnTo>
                  <a:pt x="267616" y="143370"/>
                </a:lnTo>
                <a:lnTo>
                  <a:pt x="233636" y="171411"/>
                </a:lnTo>
                <a:lnTo>
                  <a:pt x="201534" y="201534"/>
                </a:lnTo>
                <a:lnTo>
                  <a:pt x="171411" y="233636"/>
                </a:lnTo>
                <a:lnTo>
                  <a:pt x="143370" y="267616"/>
                </a:lnTo>
                <a:lnTo>
                  <a:pt x="117513" y="303369"/>
                </a:lnTo>
                <a:lnTo>
                  <a:pt x="93943" y="340794"/>
                </a:lnTo>
                <a:lnTo>
                  <a:pt x="72762" y="379789"/>
                </a:lnTo>
                <a:lnTo>
                  <a:pt x="54072" y="420250"/>
                </a:lnTo>
                <a:lnTo>
                  <a:pt x="37977" y="462076"/>
                </a:lnTo>
                <a:lnTo>
                  <a:pt x="24578" y="505164"/>
                </a:lnTo>
                <a:lnTo>
                  <a:pt x="13979" y="549411"/>
                </a:lnTo>
                <a:lnTo>
                  <a:pt x="6281" y="594716"/>
                </a:lnTo>
                <a:lnTo>
                  <a:pt x="1587" y="640975"/>
                </a:lnTo>
                <a:lnTo>
                  <a:pt x="0" y="688085"/>
                </a:lnTo>
                <a:lnTo>
                  <a:pt x="1587" y="735196"/>
                </a:lnTo>
                <a:lnTo>
                  <a:pt x="6281" y="781455"/>
                </a:lnTo>
                <a:lnTo>
                  <a:pt x="13979" y="826760"/>
                </a:lnTo>
                <a:lnTo>
                  <a:pt x="24578" y="871007"/>
                </a:lnTo>
                <a:lnTo>
                  <a:pt x="37977" y="914095"/>
                </a:lnTo>
                <a:lnTo>
                  <a:pt x="54072" y="955921"/>
                </a:lnTo>
                <a:lnTo>
                  <a:pt x="72762" y="996382"/>
                </a:lnTo>
                <a:lnTo>
                  <a:pt x="93943" y="1035377"/>
                </a:lnTo>
                <a:lnTo>
                  <a:pt x="117513" y="1072802"/>
                </a:lnTo>
                <a:lnTo>
                  <a:pt x="143370" y="1108555"/>
                </a:lnTo>
                <a:lnTo>
                  <a:pt x="171411" y="1142535"/>
                </a:lnTo>
                <a:lnTo>
                  <a:pt x="201534" y="1174637"/>
                </a:lnTo>
                <a:lnTo>
                  <a:pt x="233636" y="1204760"/>
                </a:lnTo>
                <a:lnTo>
                  <a:pt x="267616" y="1232801"/>
                </a:lnTo>
                <a:lnTo>
                  <a:pt x="303369" y="1258658"/>
                </a:lnTo>
                <a:lnTo>
                  <a:pt x="340794" y="1282228"/>
                </a:lnTo>
                <a:lnTo>
                  <a:pt x="379789" y="1303409"/>
                </a:lnTo>
                <a:lnTo>
                  <a:pt x="420250" y="1322099"/>
                </a:lnTo>
                <a:lnTo>
                  <a:pt x="462076" y="1338194"/>
                </a:lnTo>
                <a:lnTo>
                  <a:pt x="505164" y="1351593"/>
                </a:lnTo>
                <a:lnTo>
                  <a:pt x="549411" y="1362192"/>
                </a:lnTo>
                <a:lnTo>
                  <a:pt x="594716" y="1369890"/>
                </a:lnTo>
                <a:lnTo>
                  <a:pt x="640975" y="1374584"/>
                </a:lnTo>
                <a:lnTo>
                  <a:pt x="688085" y="1376171"/>
                </a:lnTo>
                <a:lnTo>
                  <a:pt x="735196" y="1374584"/>
                </a:lnTo>
                <a:lnTo>
                  <a:pt x="781455" y="1369890"/>
                </a:lnTo>
                <a:lnTo>
                  <a:pt x="826760" y="1362192"/>
                </a:lnTo>
                <a:lnTo>
                  <a:pt x="871007" y="1351593"/>
                </a:lnTo>
                <a:lnTo>
                  <a:pt x="914095" y="1338194"/>
                </a:lnTo>
                <a:lnTo>
                  <a:pt x="955921" y="1322099"/>
                </a:lnTo>
                <a:lnTo>
                  <a:pt x="996382" y="1303409"/>
                </a:lnTo>
                <a:lnTo>
                  <a:pt x="1035377" y="1282228"/>
                </a:lnTo>
                <a:lnTo>
                  <a:pt x="1072802" y="1258658"/>
                </a:lnTo>
                <a:lnTo>
                  <a:pt x="1108555" y="1232801"/>
                </a:lnTo>
                <a:lnTo>
                  <a:pt x="1142535" y="1204760"/>
                </a:lnTo>
                <a:lnTo>
                  <a:pt x="1174637" y="1174637"/>
                </a:lnTo>
                <a:lnTo>
                  <a:pt x="1204760" y="1142535"/>
                </a:lnTo>
                <a:lnTo>
                  <a:pt x="1232801" y="1108555"/>
                </a:lnTo>
                <a:lnTo>
                  <a:pt x="1258658" y="1072802"/>
                </a:lnTo>
                <a:lnTo>
                  <a:pt x="1282228" y="1035377"/>
                </a:lnTo>
                <a:lnTo>
                  <a:pt x="1303409" y="996382"/>
                </a:lnTo>
                <a:lnTo>
                  <a:pt x="1322099" y="955921"/>
                </a:lnTo>
                <a:lnTo>
                  <a:pt x="1338194" y="914095"/>
                </a:lnTo>
                <a:lnTo>
                  <a:pt x="1351593" y="871007"/>
                </a:lnTo>
                <a:lnTo>
                  <a:pt x="1362192" y="826760"/>
                </a:lnTo>
                <a:lnTo>
                  <a:pt x="1369890" y="781455"/>
                </a:lnTo>
                <a:lnTo>
                  <a:pt x="1374584" y="735196"/>
                </a:lnTo>
                <a:lnTo>
                  <a:pt x="1376171" y="688085"/>
                </a:lnTo>
                <a:lnTo>
                  <a:pt x="1374584" y="640975"/>
                </a:lnTo>
                <a:lnTo>
                  <a:pt x="1369890" y="594716"/>
                </a:lnTo>
                <a:lnTo>
                  <a:pt x="1362192" y="549411"/>
                </a:lnTo>
                <a:lnTo>
                  <a:pt x="1351593" y="505164"/>
                </a:lnTo>
                <a:lnTo>
                  <a:pt x="1338194" y="462076"/>
                </a:lnTo>
                <a:lnTo>
                  <a:pt x="1322099" y="420250"/>
                </a:lnTo>
                <a:lnTo>
                  <a:pt x="1303409" y="379789"/>
                </a:lnTo>
                <a:lnTo>
                  <a:pt x="1282228" y="340794"/>
                </a:lnTo>
                <a:lnTo>
                  <a:pt x="1258658" y="303369"/>
                </a:lnTo>
                <a:lnTo>
                  <a:pt x="1232801" y="267616"/>
                </a:lnTo>
                <a:lnTo>
                  <a:pt x="1204760" y="233636"/>
                </a:lnTo>
                <a:lnTo>
                  <a:pt x="1174637" y="201534"/>
                </a:lnTo>
                <a:lnTo>
                  <a:pt x="1142535" y="171411"/>
                </a:lnTo>
                <a:lnTo>
                  <a:pt x="1108555" y="143370"/>
                </a:lnTo>
                <a:lnTo>
                  <a:pt x="1072802" y="117513"/>
                </a:lnTo>
                <a:lnTo>
                  <a:pt x="1035377" y="93943"/>
                </a:lnTo>
                <a:lnTo>
                  <a:pt x="996382" y="72762"/>
                </a:lnTo>
                <a:lnTo>
                  <a:pt x="955921" y="54072"/>
                </a:lnTo>
                <a:lnTo>
                  <a:pt x="914095" y="37977"/>
                </a:lnTo>
                <a:lnTo>
                  <a:pt x="871007" y="24578"/>
                </a:lnTo>
                <a:lnTo>
                  <a:pt x="826760" y="13979"/>
                </a:lnTo>
                <a:lnTo>
                  <a:pt x="781455" y="6281"/>
                </a:lnTo>
                <a:lnTo>
                  <a:pt x="735196" y="1587"/>
                </a:lnTo>
                <a:lnTo>
                  <a:pt x="688085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pPr algn="ctr"/>
            <a:endParaRPr sz="1632" dirty="0"/>
          </a:p>
        </p:txBody>
      </p:sp>
      <p:sp>
        <p:nvSpPr>
          <p:cNvPr id="25" name="object 25"/>
          <p:cNvSpPr/>
          <p:nvPr/>
        </p:nvSpPr>
        <p:spPr>
          <a:xfrm>
            <a:off x="3510978" y="3981786"/>
            <a:ext cx="1335898" cy="43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3496133" y="4672768"/>
            <a:ext cx="1543193" cy="345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7569174" y="3674160"/>
            <a:ext cx="830895" cy="50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8635338" y="4233130"/>
            <a:ext cx="771597" cy="206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8646842" y="3922188"/>
            <a:ext cx="748564" cy="333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7500941" y="4864839"/>
            <a:ext cx="967364" cy="264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7860619" y="4220751"/>
            <a:ext cx="552786" cy="4376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9263002" y="4507819"/>
            <a:ext cx="426106" cy="357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8635326" y="4764899"/>
            <a:ext cx="460655" cy="460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6323667" y="4042627"/>
            <a:ext cx="1079084" cy="1141273"/>
          </a:xfrm>
          <a:custGeom>
            <a:avLst/>
            <a:gdLst/>
            <a:ahLst/>
            <a:cxnLst/>
            <a:rect l="l" t="t" r="r" b="b"/>
            <a:pathLst>
              <a:path w="1189990" h="1258570">
                <a:moveTo>
                  <a:pt x="0" y="1258481"/>
                </a:moveTo>
                <a:lnTo>
                  <a:pt x="48056" y="1249529"/>
                </a:lnTo>
                <a:lnTo>
                  <a:pt x="95539" y="1239001"/>
                </a:lnTo>
                <a:lnTo>
                  <a:pt x="142420" y="1226923"/>
                </a:lnTo>
                <a:lnTo>
                  <a:pt x="188670" y="1213325"/>
                </a:lnTo>
                <a:lnTo>
                  <a:pt x="234262" y="1198235"/>
                </a:lnTo>
                <a:lnTo>
                  <a:pt x="279166" y="1181682"/>
                </a:lnTo>
                <a:lnTo>
                  <a:pt x="323354" y="1163693"/>
                </a:lnTo>
                <a:lnTo>
                  <a:pt x="366798" y="1144297"/>
                </a:lnTo>
                <a:lnTo>
                  <a:pt x="409470" y="1123522"/>
                </a:lnTo>
                <a:lnTo>
                  <a:pt x="451341" y="1101398"/>
                </a:lnTo>
                <a:lnTo>
                  <a:pt x="492383" y="1077951"/>
                </a:lnTo>
                <a:lnTo>
                  <a:pt x="532567" y="1053211"/>
                </a:lnTo>
                <a:lnTo>
                  <a:pt x="571865" y="1027207"/>
                </a:lnTo>
                <a:lnTo>
                  <a:pt x="610249" y="999965"/>
                </a:lnTo>
                <a:lnTo>
                  <a:pt x="647691" y="971515"/>
                </a:lnTo>
                <a:lnTo>
                  <a:pt x="684161" y="941885"/>
                </a:lnTo>
                <a:lnTo>
                  <a:pt x="719631" y="911104"/>
                </a:lnTo>
                <a:lnTo>
                  <a:pt x="754074" y="879199"/>
                </a:lnTo>
                <a:lnTo>
                  <a:pt x="787461" y="846200"/>
                </a:lnTo>
                <a:lnTo>
                  <a:pt x="819763" y="812134"/>
                </a:lnTo>
                <a:lnTo>
                  <a:pt x="850952" y="777030"/>
                </a:lnTo>
                <a:lnTo>
                  <a:pt x="881000" y="740916"/>
                </a:lnTo>
                <a:lnTo>
                  <a:pt x="909877" y="703822"/>
                </a:lnTo>
                <a:lnTo>
                  <a:pt x="937557" y="665774"/>
                </a:lnTo>
                <a:lnTo>
                  <a:pt x="964011" y="626801"/>
                </a:lnTo>
                <a:lnTo>
                  <a:pt x="989209" y="586933"/>
                </a:lnTo>
                <a:lnTo>
                  <a:pt x="1013124" y="546196"/>
                </a:lnTo>
                <a:lnTo>
                  <a:pt x="1035728" y="504621"/>
                </a:lnTo>
                <a:lnTo>
                  <a:pt x="1056992" y="462234"/>
                </a:lnTo>
                <a:lnTo>
                  <a:pt x="1076887" y="419064"/>
                </a:lnTo>
                <a:lnTo>
                  <a:pt x="1095385" y="375140"/>
                </a:lnTo>
                <a:lnTo>
                  <a:pt x="1112459" y="330491"/>
                </a:lnTo>
                <a:lnTo>
                  <a:pt x="1128078" y="285143"/>
                </a:lnTo>
                <a:lnTo>
                  <a:pt x="1142216" y="239127"/>
                </a:lnTo>
                <a:lnTo>
                  <a:pt x="1154844" y="192469"/>
                </a:lnTo>
                <a:lnTo>
                  <a:pt x="1165933" y="145200"/>
                </a:lnTo>
                <a:lnTo>
                  <a:pt x="1175455" y="97346"/>
                </a:lnTo>
                <a:lnTo>
                  <a:pt x="1183382" y="48936"/>
                </a:lnTo>
                <a:lnTo>
                  <a:pt x="1189685" y="0"/>
                </a:lnTo>
              </a:path>
            </a:pathLst>
          </a:custGeom>
          <a:ln w="50800">
            <a:solidFill>
              <a:srgbClr val="D2232A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6251125" y="2598843"/>
            <a:ext cx="1141273" cy="1079084"/>
          </a:xfrm>
          <a:custGeom>
            <a:avLst/>
            <a:gdLst/>
            <a:ahLst/>
            <a:cxnLst/>
            <a:rect l="l" t="t" r="r" b="b"/>
            <a:pathLst>
              <a:path w="1258570" h="1189989">
                <a:moveTo>
                  <a:pt x="1258481" y="1189685"/>
                </a:moveTo>
                <a:lnTo>
                  <a:pt x="1249529" y="1141628"/>
                </a:lnTo>
                <a:lnTo>
                  <a:pt x="1239000" y="1094145"/>
                </a:lnTo>
                <a:lnTo>
                  <a:pt x="1226923" y="1047264"/>
                </a:lnTo>
                <a:lnTo>
                  <a:pt x="1213325" y="1001014"/>
                </a:lnTo>
                <a:lnTo>
                  <a:pt x="1198235" y="955422"/>
                </a:lnTo>
                <a:lnTo>
                  <a:pt x="1181681" y="910518"/>
                </a:lnTo>
                <a:lnTo>
                  <a:pt x="1163692" y="866330"/>
                </a:lnTo>
                <a:lnTo>
                  <a:pt x="1144296" y="822886"/>
                </a:lnTo>
                <a:lnTo>
                  <a:pt x="1123521" y="780214"/>
                </a:lnTo>
                <a:lnTo>
                  <a:pt x="1101396" y="738343"/>
                </a:lnTo>
                <a:lnTo>
                  <a:pt x="1077949" y="697301"/>
                </a:lnTo>
                <a:lnTo>
                  <a:pt x="1053209" y="657117"/>
                </a:lnTo>
                <a:lnTo>
                  <a:pt x="1027204" y="617819"/>
                </a:lnTo>
                <a:lnTo>
                  <a:pt x="999962" y="579435"/>
                </a:lnTo>
                <a:lnTo>
                  <a:pt x="971512" y="541994"/>
                </a:lnTo>
                <a:lnTo>
                  <a:pt x="941881" y="505523"/>
                </a:lnTo>
                <a:lnTo>
                  <a:pt x="911100" y="470053"/>
                </a:lnTo>
                <a:lnTo>
                  <a:pt x="879195" y="435610"/>
                </a:lnTo>
                <a:lnTo>
                  <a:pt x="846195" y="402223"/>
                </a:lnTo>
                <a:lnTo>
                  <a:pt x="812129" y="369921"/>
                </a:lnTo>
                <a:lnTo>
                  <a:pt x="777025" y="338732"/>
                </a:lnTo>
                <a:lnTo>
                  <a:pt x="740911" y="308685"/>
                </a:lnTo>
                <a:lnTo>
                  <a:pt x="703816" y="279807"/>
                </a:lnTo>
                <a:lnTo>
                  <a:pt x="665768" y="252127"/>
                </a:lnTo>
                <a:lnTo>
                  <a:pt x="626796" y="225674"/>
                </a:lnTo>
                <a:lnTo>
                  <a:pt x="586927" y="200475"/>
                </a:lnTo>
                <a:lnTo>
                  <a:pt x="546191" y="176560"/>
                </a:lnTo>
                <a:lnTo>
                  <a:pt x="504615" y="153956"/>
                </a:lnTo>
                <a:lnTo>
                  <a:pt x="462228" y="132693"/>
                </a:lnTo>
                <a:lnTo>
                  <a:pt x="419059" y="112797"/>
                </a:lnTo>
                <a:lnTo>
                  <a:pt x="375135" y="94299"/>
                </a:lnTo>
                <a:lnTo>
                  <a:pt x="330486" y="77226"/>
                </a:lnTo>
                <a:lnTo>
                  <a:pt x="285139" y="61606"/>
                </a:lnTo>
                <a:lnTo>
                  <a:pt x="239123" y="47468"/>
                </a:lnTo>
                <a:lnTo>
                  <a:pt x="192466" y="34840"/>
                </a:lnTo>
                <a:lnTo>
                  <a:pt x="145197" y="23751"/>
                </a:lnTo>
                <a:lnTo>
                  <a:pt x="97344" y="14229"/>
                </a:lnTo>
                <a:lnTo>
                  <a:pt x="48935" y="6302"/>
                </a:lnTo>
                <a:lnTo>
                  <a:pt x="0" y="0"/>
                </a:lnTo>
              </a:path>
            </a:pathLst>
          </a:custGeom>
          <a:ln w="50800">
            <a:solidFill>
              <a:srgbClr val="D2232A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4807341" y="2609000"/>
            <a:ext cx="1079084" cy="1141273"/>
          </a:xfrm>
          <a:custGeom>
            <a:avLst/>
            <a:gdLst/>
            <a:ahLst/>
            <a:cxnLst/>
            <a:rect l="l" t="t" r="r" b="b"/>
            <a:pathLst>
              <a:path w="1189989" h="1258570">
                <a:moveTo>
                  <a:pt x="1189685" y="0"/>
                </a:moveTo>
                <a:lnTo>
                  <a:pt x="1141628" y="8951"/>
                </a:lnTo>
                <a:lnTo>
                  <a:pt x="1094145" y="19480"/>
                </a:lnTo>
                <a:lnTo>
                  <a:pt x="1047264" y="31557"/>
                </a:lnTo>
                <a:lnTo>
                  <a:pt x="1001014" y="45155"/>
                </a:lnTo>
                <a:lnTo>
                  <a:pt x="955422" y="60245"/>
                </a:lnTo>
                <a:lnTo>
                  <a:pt x="910518" y="76798"/>
                </a:lnTo>
                <a:lnTo>
                  <a:pt x="866330" y="94787"/>
                </a:lnTo>
                <a:lnTo>
                  <a:pt x="822886" y="114183"/>
                </a:lnTo>
                <a:lnTo>
                  <a:pt x="780214" y="134958"/>
                </a:lnTo>
                <a:lnTo>
                  <a:pt x="738343" y="157082"/>
                </a:lnTo>
                <a:lnTo>
                  <a:pt x="697301" y="180529"/>
                </a:lnTo>
                <a:lnTo>
                  <a:pt x="657117" y="205269"/>
                </a:lnTo>
                <a:lnTo>
                  <a:pt x="617819" y="231274"/>
                </a:lnTo>
                <a:lnTo>
                  <a:pt x="579435" y="258515"/>
                </a:lnTo>
                <a:lnTo>
                  <a:pt x="541994" y="286965"/>
                </a:lnTo>
                <a:lnTo>
                  <a:pt x="505523" y="316595"/>
                </a:lnTo>
                <a:lnTo>
                  <a:pt x="470053" y="347376"/>
                </a:lnTo>
                <a:lnTo>
                  <a:pt x="435610" y="379281"/>
                </a:lnTo>
                <a:lnTo>
                  <a:pt x="402223" y="412280"/>
                </a:lnTo>
                <a:lnTo>
                  <a:pt x="369921" y="446346"/>
                </a:lnTo>
                <a:lnTo>
                  <a:pt x="338732" y="481450"/>
                </a:lnTo>
                <a:lnTo>
                  <a:pt x="308685" y="517564"/>
                </a:lnTo>
                <a:lnTo>
                  <a:pt x="279807" y="554659"/>
                </a:lnTo>
                <a:lnTo>
                  <a:pt x="252127" y="592706"/>
                </a:lnTo>
                <a:lnTo>
                  <a:pt x="225674" y="631679"/>
                </a:lnTo>
                <a:lnTo>
                  <a:pt x="200475" y="671547"/>
                </a:lnTo>
                <a:lnTo>
                  <a:pt x="176560" y="712284"/>
                </a:lnTo>
                <a:lnTo>
                  <a:pt x="153956" y="753859"/>
                </a:lnTo>
                <a:lnTo>
                  <a:pt x="132693" y="796246"/>
                </a:lnTo>
                <a:lnTo>
                  <a:pt x="112797" y="839416"/>
                </a:lnTo>
                <a:lnTo>
                  <a:pt x="94299" y="883340"/>
                </a:lnTo>
                <a:lnTo>
                  <a:pt x="77226" y="927989"/>
                </a:lnTo>
                <a:lnTo>
                  <a:pt x="61606" y="973337"/>
                </a:lnTo>
                <a:lnTo>
                  <a:pt x="47468" y="1019353"/>
                </a:lnTo>
                <a:lnTo>
                  <a:pt x="34840" y="1066011"/>
                </a:lnTo>
                <a:lnTo>
                  <a:pt x="23751" y="1113280"/>
                </a:lnTo>
                <a:lnTo>
                  <a:pt x="14229" y="1161134"/>
                </a:lnTo>
                <a:lnTo>
                  <a:pt x="6302" y="1209544"/>
                </a:lnTo>
                <a:lnTo>
                  <a:pt x="0" y="1258481"/>
                </a:lnTo>
              </a:path>
            </a:pathLst>
          </a:custGeom>
          <a:ln w="50800">
            <a:solidFill>
              <a:srgbClr val="D2232A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4817497" y="4115169"/>
            <a:ext cx="1141273" cy="1079084"/>
          </a:xfrm>
          <a:custGeom>
            <a:avLst/>
            <a:gdLst/>
            <a:ahLst/>
            <a:cxnLst/>
            <a:rect l="l" t="t" r="r" b="b"/>
            <a:pathLst>
              <a:path w="1258570" h="1189989">
                <a:moveTo>
                  <a:pt x="0" y="0"/>
                </a:moveTo>
                <a:lnTo>
                  <a:pt x="8951" y="48056"/>
                </a:lnTo>
                <a:lnTo>
                  <a:pt x="19480" y="95539"/>
                </a:lnTo>
                <a:lnTo>
                  <a:pt x="31557" y="142420"/>
                </a:lnTo>
                <a:lnTo>
                  <a:pt x="45155" y="188670"/>
                </a:lnTo>
                <a:lnTo>
                  <a:pt x="60245" y="234262"/>
                </a:lnTo>
                <a:lnTo>
                  <a:pt x="76799" y="279166"/>
                </a:lnTo>
                <a:lnTo>
                  <a:pt x="94788" y="323354"/>
                </a:lnTo>
                <a:lnTo>
                  <a:pt x="114185" y="366798"/>
                </a:lnTo>
                <a:lnTo>
                  <a:pt x="134959" y="409470"/>
                </a:lnTo>
                <a:lnTo>
                  <a:pt x="157084" y="451341"/>
                </a:lnTo>
                <a:lnTo>
                  <a:pt x="180531" y="492383"/>
                </a:lnTo>
                <a:lnTo>
                  <a:pt x="205271" y="532567"/>
                </a:lnTo>
                <a:lnTo>
                  <a:pt x="231276" y="571865"/>
                </a:lnTo>
                <a:lnTo>
                  <a:pt x="258518" y="610249"/>
                </a:lnTo>
                <a:lnTo>
                  <a:pt x="286969" y="647691"/>
                </a:lnTo>
                <a:lnTo>
                  <a:pt x="316599" y="684161"/>
                </a:lnTo>
                <a:lnTo>
                  <a:pt x="347380" y="719631"/>
                </a:lnTo>
                <a:lnTo>
                  <a:pt x="379285" y="754074"/>
                </a:lnTo>
                <a:lnTo>
                  <a:pt x="412285" y="787461"/>
                </a:lnTo>
                <a:lnTo>
                  <a:pt x="446351" y="819763"/>
                </a:lnTo>
                <a:lnTo>
                  <a:pt x="481455" y="850952"/>
                </a:lnTo>
                <a:lnTo>
                  <a:pt x="517569" y="881000"/>
                </a:lnTo>
                <a:lnTo>
                  <a:pt x="554664" y="909877"/>
                </a:lnTo>
                <a:lnTo>
                  <a:pt x="592712" y="937557"/>
                </a:lnTo>
                <a:lnTo>
                  <a:pt x="631684" y="964011"/>
                </a:lnTo>
                <a:lnTo>
                  <a:pt x="671553" y="989209"/>
                </a:lnTo>
                <a:lnTo>
                  <a:pt x="712289" y="1013124"/>
                </a:lnTo>
                <a:lnTo>
                  <a:pt x="753865" y="1035728"/>
                </a:lnTo>
                <a:lnTo>
                  <a:pt x="796252" y="1056992"/>
                </a:lnTo>
                <a:lnTo>
                  <a:pt x="839421" y="1076887"/>
                </a:lnTo>
                <a:lnTo>
                  <a:pt x="883345" y="1095385"/>
                </a:lnTo>
                <a:lnTo>
                  <a:pt x="927994" y="1112459"/>
                </a:lnTo>
                <a:lnTo>
                  <a:pt x="973341" y="1128078"/>
                </a:lnTo>
                <a:lnTo>
                  <a:pt x="1019357" y="1142216"/>
                </a:lnTo>
                <a:lnTo>
                  <a:pt x="1066014" y="1154844"/>
                </a:lnTo>
                <a:lnTo>
                  <a:pt x="1113283" y="1165933"/>
                </a:lnTo>
                <a:lnTo>
                  <a:pt x="1161136" y="1175455"/>
                </a:lnTo>
                <a:lnTo>
                  <a:pt x="1209545" y="1183382"/>
                </a:lnTo>
                <a:lnTo>
                  <a:pt x="1258481" y="1189685"/>
                </a:lnTo>
              </a:path>
            </a:pathLst>
          </a:custGeom>
          <a:ln w="50800">
            <a:solidFill>
              <a:srgbClr val="D2232A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7744995" y="3942861"/>
            <a:ext cx="2303" cy="146834"/>
          </a:xfrm>
          <a:custGeom>
            <a:avLst/>
            <a:gdLst/>
            <a:ahLst/>
            <a:cxnLst/>
            <a:rect l="l" t="t" r="r" b="b"/>
            <a:pathLst>
              <a:path w="2540" h="161925">
                <a:moveTo>
                  <a:pt x="0" y="161493"/>
                </a:moveTo>
                <a:lnTo>
                  <a:pt x="968" y="141414"/>
                </a:lnTo>
                <a:lnTo>
                  <a:pt x="1663" y="121262"/>
                </a:lnTo>
                <a:lnTo>
                  <a:pt x="2082" y="101039"/>
                </a:lnTo>
                <a:lnTo>
                  <a:pt x="2222" y="80746"/>
                </a:lnTo>
                <a:lnTo>
                  <a:pt x="2082" y="60461"/>
                </a:lnTo>
                <a:lnTo>
                  <a:pt x="1663" y="40239"/>
                </a:lnTo>
                <a:lnTo>
                  <a:pt x="968" y="20085"/>
                </a:lnTo>
                <a:lnTo>
                  <a:pt x="0" y="0"/>
                </a:lnTo>
              </a:path>
            </a:pathLst>
          </a:custGeom>
          <a:ln w="508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6031693" y="2590747"/>
            <a:ext cx="146834" cy="2303"/>
          </a:xfrm>
          <a:custGeom>
            <a:avLst/>
            <a:gdLst/>
            <a:ahLst/>
            <a:cxnLst/>
            <a:rect l="l" t="t" r="r" b="b"/>
            <a:pathLst>
              <a:path w="161925" h="2539">
                <a:moveTo>
                  <a:pt x="161480" y="2235"/>
                </a:moveTo>
                <a:lnTo>
                  <a:pt x="141402" y="1259"/>
                </a:lnTo>
                <a:lnTo>
                  <a:pt x="121250" y="560"/>
                </a:lnTo>
                <a:lnTo>
                  <a:pt x="101026" y="140"/>
                </a:lnTo>
                <a:lnTo>
                  <a:pt x="80733" y="0"/>
                </a:lnTo>
                <a:lnTo>
                  <a:pt x="60448" y="140"/>
                </a:lnTo>
                <a:lnTo>
                  <a:pt x="40228" y="560"/>
                </a:lnTo>
                <a:lnTo>
                  <a:pt x="20078" y="1259"/>
                </a:lnTo>
                <a:lnTo>
                  <a:pt x="0" y="2235"/>
                </a:lnTo>
              </a:path>
            </a:pathLst>
          </a:custGeom>
          <a:ln w="507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4799256" y="3823183"/>
            <a:ext cx="2303" cy="146834"/>
          </a:xfrm>
          <a:custGeom>
            <a:avLst/>
            <a:gdLst/>
            <a:ahLst/>
            <a:cxnLst/>
            <a:rect l="l" t="t" r="r" b="b"/>
            <a:pathLst>
              <a:path w="2539" h="161925">
                <a:moveTo>
                  <a:pt x="2222" y="0"/>
                </a:moveTo>
                <a:lnTo>
                  <a:pt x="1253" y="20085"/>
                </a:lnTo>
                <a:lnTo>
                  <a:pt x="558" y="40239"/>
                </a:lnTo>
                <a:lnTo>
                  <a:pt x="140" y="60461"/>
                </a:lnTo>
                <a:lnTo>
                  <a:pt x="0" y="80746"/>
                </a:lnTo>
                <a:lnTo>
                  <a:pt x="140" y="101039"/>
                </a:lnTo>
                <a:lnTo>
                  <a:pt x="558" y="121262"/>
                </a:lnTo>
                <a:lnTo>
                  <a:pt x="1253" y="141414"/>
                </a:lnTo>
                <a:lnTo>
                  <a:pt x="2222" y="161493"/>
                </a:lnTo>
              </a:path>
            </a:pathLst>
          </a:custGeom>
          <a:ln w="507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6031693" y="5200046"/>
            <a:ext cx="146834" cy="2303"/>
          </a:xfrm>
          <a:custGeom>
            <a:avLst/>
            <a:gdLst/>
            <a:ahLst/>
            <a:cxnLst/>
            <a:rect l="l" t="t" r="r" b="b"/>
            <a:pathLst>
              <a:path w="161925" h="2539">
                <a:moveTo>
                  <a:pt x="0" y="0"/>
                </a:moveTo>
                <a:lnTo>
                  <a:pt x="20078" y="968"/>
                </a:lnTo>
                <a:lnTo>
                  <a:pt x="40228" y="1663"/>
                </a:lnTo>
                <a:lnTo>
                  <a:pt x="60448" y="2082"/>
                </a:lnTo>
                <a:lnTo>
                  <a:pt x="80733" y="2222"/>
                </a:lnTo>
                <a:lnTo>
                  <a:pt x="101026" y="2082"/>
                </a:lnTo>
                <a:lnTo>
                  <a:pt x="121250" y="1663"/>
                </a:lnTo>
                <a:lnTo>
                  <a:pt x="141402" y="968"/>
                </a:lnTo>
                <a:lnTo>
                  <a:pt x="161480" y="0"/>
                </a:lnTo>
              </a:path>
            </a:pathLst>
          </a:custGeom>
          <a:ln w="507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/>
          <p:nvPr/>
        </p:nvSpPr>
        <p:spPr>
          <a:xfrm>
            <a:off x="5499083" y="3798768"/>
            <a:ext cx="1309987" cy="1307108"/>
          </a:xfrm>
          <a:custGeom>
            <a:avLst/>
            <a:gdLst/>
            <a:ahLst/>
            <a:cxnLst/>
            <a:rect l="l" t="t" r="r" b="b"/>
            <a:pathLst>
              <a:path w="1444625" h="1441450">
                <a:moveTo>
                  <a:pt x="722312" y="0"/>
                </a:moveTo>
                <a:lnTo>
                  <a:pt x="674820" y="1532"/>
                </a:lnTo>
                <a:lnTo>
                  <a:pt x="628148" y="6068"/>
                </a:lnTo>
                <a:lnTo>
                  <a:pt x="582392" y="13511"/>
                </a:lnTo>
                <a:lnTo>
                  <a:pt x="537646" y="23768"/>
                </a:lnTo>
                <a:lnTo>
                  <a:pt x="494006" y="36741"/>
                </a:lnTo>
                <a:lnTo>
                  <a:pt x="451567" y="52338"/>
                </a:lnTo>
                <a:lnTo>
                  <a:pt x="410425" y="70463"/>
                </a:lnTo>
                <a:lnTo>
                  <a:pt x="370673" y="91020"/>
                </a:lnTo>
                <a:lnTo>
                  <a:pt x="332408" y="113915"/>
                </a:lnTo>
                <a:lnTo>
                  <a:pt x="295725" y="139054"/>
                </a:lnTo>
                <a:lnTo>
                  <a:pt x="260718" y="166340"/>
                </a:lnTo>
                <a:lnTo>
                  <a:pt x="227484" y="195679"/>
                </a:lnTo>
                <a:lnTo>
                  <a:pt x="196117" y="226977"/>
                </a:lnTo>
                <a:lnTo>
                  <a:pt x="166712" y="260138"/>
                </a:lnTo>
                <a:lnTo>
                  <a:pt x="139365" y="295066"/>
                </a:lnTo>
                <a:lnTo>
                  <a:pt x="114170" y="331668"/>
                </a:lnTo>
                <a:lnTo>
                  <a:pt x="91224" y="369849"/>
                </a:lnTo>
                <a:lnTo>
                  <a:pt x="70620" y="409512"/>
                </a:lnTo>
                <a:lnTo>
                  <a:pt x="52455" y="450564"/>
                </a:lnTo>
                <a:lnTo>
                  <a:pt x="36824" y="492909"/>
                </a:lnTo>
                <a:lnTo>
                  <a:pt x="23821" y="536453"/>
                </a:lnTo>
                <a:lnTo>
                  <a:pt x="13542" y="581100"/>
                </a:lnTo>
                <a:lnTo>
                  <a:pt x="6082" y="626755"/>
                </a:lnTo>
                <a:lnTo>
                  <a:pt x="1536" y="673324"/>
                </a:lnTo>
                <a:lnTo>
                  <a:pt x="0" y="720712"/>
                </a:lnTo>
                <a:lnTo>
                  <a:pt x="1536" y="768099"/>
                </a:lnTo>
                <a:lnTo>
                  <a:pt x="6082" y="814669"/>
                </a:lnTo>
                <a:lnTo>
                  <a:pt x="13542" y="860324"/>
                </a:lnTo>
                <a:lnTo>
                  <a:pt x="23821" y="904972"/>
                </a:lnTo>
                <a:lnTo>
                  <a:pt x="36824" y="948516"/>
                </a:lnTo>
                <a:lnTo>
                  <a:pt x="52455" y="990862"/>
                </a:lnTo>
                <a:lnTo>
                  <a:pt x="70620" y="1031914"/>
                </a:lnTo>
                <a:lnTo>
                  <a:pt x="91224" y="1071578"/>
                </a:lnTo>
                <a:lnTo>
                  <a:pt x="114170" y="1109759"/>
                </a:lnTo>
                <a:lnTo>
                  <a:pt x="139365" y="1146362"/>
                </a:lnTo>
                <a:lnTo>
                  <a:pt x="166712" y="1181291"/>
                </a:lnTo>
                <a:lnTo>
                  <a:pt x="196117" y="1214453"/>
                </a:lnTo>
                <a:lnTo>
                  <a:pt x="227484" y="1245751"/>
                </a:lnTo>
                <a:lnTo>
                  <a:pt x="260718" y="1275091"/>
                </a:lnTo>
                <a:lnTo>
                  <a:pt x="295725" y="1302378"/>
                </a:lnTo>
                <a:lnTo>
                  <a:pt x="332408" y="1327517"/>
                </a:lnTo>
                <a:lnTo>
                  <a:pt x="370673" y="1350413"/>
                </a:lnTo>
                <a:lnTo>
                  <a:pt x="410425" y="1370971"/>
                </a:lnTo>
                <a:lnTo>
                  <a:pt x="451567" y="1389096"/>
                </a:lnTo>
                <a:lnTo>
                  <a:pt x="494006" y="1404694"/>
                </a:lnTo>
                <a:lnTo>
                  <a:pt x="537646" y="1417668"/>
                </a:lnTo>
                <a:lnTo>
                  <a:pt x="582392" y="1427924"/>
                </a:lnTo>
                <a:lnTo>
                  <a:pt x="628148" y="1435368"/>
                </a:lnTo>
                <a:lnTo>
                  <a:pt x="674820" y="1439904"/>
                </a:lnTo>
                <a:lnTo>
                  <a:pt x="722312" y="1441437"/>
                </a:lnTo>
                <a:lnTo>
                  <a:pt x="769804" y="1439904"/>
                </a:lnTo>
                <a:lnTo>
                  <a:pt x="816476" y="1435368"/>
                </a:lnTo>
                <a:lnTo>
                  <a:pt x="862232" y="1427924"/>
                </a:lnTo>
                <a:lnTo>
                  <a:pt x="906978" y="1417668"/>
                </a:lnTo>
                <a:lnTo>
                  <a:pt x="950618" y="1404694"/>
                </a:lnTo>
                <a:lnTo>
                  <a:pt x="993057" y="1389096"/>
                </a:lnTo>
                <a:lnTo>
                  <a:pt x="1034199" y="1370971"/>
                </a:lnTo>
                <a:lnTo>
                  <a:pt x="1073951" y="1350413"/>
                </a:lnTo>
                <a:lnTo>
                  <a:pt x="1112216" y="1327517"/>
                </a:lnTo>
                <a:lnTo>
                  <a:pt x="1148899" y="1302378"/>
                </a:lnTo>
                <a:lnTo>
                  <a:pt x="1183906" y="1275091"/>
                </a:lnTo>
                <a:lnTo>
                  <a:pt x="1217140" y="1245751"/>
                </a:lnTo>
                <a:lnTo>
                  <a:pt x="1248507" y="1214453"/>
                </a:lnTo>
                <a:lnTo>
                  <a:pt x="1277912" y="1181291"/>
                </a:lnTo>
                <a:lnTo>
                  <a:pt x="1305259" y="1146362"/>
                </a:lnTo>
                <a:lnTo>
                  <a:pt x="1330454" y="1109759"/>
                </a:lnTo>
                <a:lnTo>
                  <a:pt x="1353400" y="1071578"/>
                </a:lnTo>
                <a:lnTo>
                  <a:pt x="1374004" y="1031914"/>
                </a:lnTo>
                <a:lnTo>
                  <a:pt x="1392169" y="990862"/>
                </a:lnTo>
                <a:lnTo>
                  <a:pt x="1407800" y="948516"/>
                </a:lnTo>
                <a:lnTo>
                  <a:pt x="1420803" y="904972"/>
                </a:lnTo>
                <a:lnTo>
                  <a:pt x="1431082" y="860324"/>
                </a:lnTo>
                <a:lnTo>
                  <a:pt x="1438542" y="814669"/>
                </a:lnTo>
                <a:lnTo>
                  <a:pt x="1443088" y="768099"/>
                </a:lnTo>
                <a:lnTo>
                  <a:pt x="1444625" y="720712"/>
                </a:lnTo>
                <a:lnTo>
                  <a:pt x="1443088" y="673324"/>
                </a:lnTo>
                <a:lnTo>
                  <a:pt x="1438542" y="626755"/>
                </a:lnTo>
                <a:lnTo>
                  <a:pt x="1431082" y="581100"/>
                </a:lnTo>
                <a:lnTo>
                  <a:pt x="1420803" y="536453"/>
                </a:lnTo>
                <a:lnTo>
                  <a:pt x="1407800" y="492909"/>
                </a:lnTo>
                <a:lnTo>
                  <a:pt x="1392169" y="450564"/>
                </a:lnTo>
                <a:lnTo>
                  <a:pt x="1374004" y="409512"/>
                </a:lnTo>
                <a:lnTo>
                  <a:pt x="1353400" y="369849"/>
                </a:lnTo>
                <a:lnTo>
                  <a:pt x="1330454" y="331668"/>
                </a:lnTo>
                <a:lnTo>
                  <a:pt x="1305259" y="295066"/>
                </a:lnTo>
                <a:lnTo>
                  <a:pt x="1277912" y="260138"/>
                </a:lnTo>
                <a:lnTo>
                  <a:pt x="1248507" y="226977"/>
                </a:lnTo>
                <a:lnTo>
                  <a:pt x="1217140" y="195679"/>
                </a:lnTo>
                <a:lnTo>
                  <a:pt x="1183906" y="166340"/>
                </a:lnTo>
                <a:lnTo>
                  <a:pt x="1148899" y="139054"/>
                </a:lnTo>
                <a:lnTo>
                  <a:pt x="1112216" y="113915"/>
                </a:lnTo>
                <a:lnTo>
                  <a:pt x="1073951" y="91020"/>
                </a:lnTo>
                <a:lnTo>
                  <a:pt x="1034199" y="70463"/>
                </a:lnTo>
                <a:lnTo>
                  <a:pt x="993057" y="52338"/>
                </a:lnTo>
                <a:lnTo>
                  <a:pt x="950618" y="36741"/>
                </a:lnTo>
                <a:lnTo>
                  <a:pt x="906978" y="23768"/>
                </a:lnTo>
                <a:lnTo>
                  <a:pt x="862232" y="13511"/>
                </a:lnTo>
                <a:lnTo>
                  <a:pt x="816476" y="6068"/>
                </a:lnTo>
                <a:lnTo>
                  <a:pt x="769804" y="1532"/>
                </a:lnTo>
                <a:lnTo>
                  <a:pt x="722312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 txBox="1"/>
          <p:nvPr/>
        </p:nvSpPr>
        <p:spPr>
          <a:xfrm>
            <a:off x="5704351" y="4070266"/>
            <a:ext cx="3046656" cy="2448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19010" algn="ctr"/>
            <a:r>
              <a:rPr sz="1134" b="1" spc="-95" dirty="0">
                <a:solidFill>
                  <a:srgbClr val="9EB949"/>
                </a:solidFill>
                <a:latin typeface="Malgun Gothic"/>
                <a:cs typeface="Malgun Gothic"/>
              </a:rPr>
              <a:t>새로운 </a:t>
            </a:r>
            <a:r>
              <a:rPr sz="1134" b="1" spc="-9" dirty="0">
                <a:solidFill>
                  <a:srgbClr val="9EB949"/>
                </a:solidFill>
                <a:latin typeface="Malgun Gothic"/>
                <a:cs typeface="Malgun Gothic"/>
              </a:rPr>
              <a:t>UI</a:t>
            </a:r>
            <a:r>
              <a:rPr sz="1134" b="1" spc="-227" dirty="0">
                <a:solidFill>
                  <a:srgbClr val="9EB949"/>
                </a:solidFill>
                <a:latin typeface="Malgun Gothic"/>
                <a:cs typeface="Malgun Gothic"/>
              </a:rPr>
              <a:t> </a:t>
            </a:r>
            <a:r>
              <a:rPr sz="1134" b="1" spc="-45" dirty="0">
                <a:solidFill>
                  <a:srgbClr val="9EB949"/>
                </a:solidFill>
                <a:latin typeface="Malgun Gothic"/>
                <a:cs typeface="Malgun Gothic"/>
              </a:rPr>
              <a:t>Tool</a:t>
            </a:r>
            <a:endParaRPr sz="1134" dirty="0">
              <a:latin typeface="Malgun Gothic"/>
              <a:cs typeface="Malgun Gothic"/>
            </a:endParaRPr>
          </a:p>
          <a:p>
            <a:pPr marL="61613" marR="2180047" indent="-576" algn="ctr">
              <a:spcBef>
                <a:spcPts val="416"/>
              </a:spcBef>
            </a:pPr>
            <a:r>
              <a:rPr sz="1043" spc="-91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범용 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개발환경  </a:t>
            </a:r>
            <a:r>
              <a:rPr sz="1043" spc="-77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웹 </a:t>
            </a:r>
            <a:r>
              <a:rPr sz="1043" spc="-103" dirty="0" err="1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표준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lang="ko-KR" altLang="en-US"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성</a:t>
            </a:r>
            <a:endParaRPr lang="en-US" sz="1043" spc="-103" dirty="0">
              <a:solidFill>
                <a:srgbClr val="FFFFFF"/>
              </a:solidFill>
              <a:latin typeface="나눔바른고딕" panose="020B0603020101020101" pitchFamily="50" charset="-127"/>
              <a:cs typeface="Gulim"/>
            </a:endParaRPr>
          </a:p>
          <a:p>
            <a:pPr marL="61613" marR="2180047" indent="-576" algn="ctr">
              <a:spcBef>
                <a:spcPts val="416"/>
              </a:spcBef>
            </a:pP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95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유연성/</a:t>
            </a:r>
            <a:r>
              <a:rPr sz="1043" spc="-168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확장성</a:t>
            </a:r>
            <a:endParaRPr sz="1043" dirty="0">
              <a:latin typeface="나눔바른고딕" panose="020B0603020101020101" pitchFamily="50" charset="-127"/>
              <a:cs typeface="Gulim"/>
            </a:endParaRPr>
          </a:p>
          <a:p>
            <a:pPr>
              <a:lnSpc>
                <a:spcPct val="100000"/>
              </a:lnSpc>
            </a:pPr>
            <a:endParaRPr sz="99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97" dirty="0">
              <a:latin typeface="Times New Roman"/>
              <a:cs typeface="Times New Roman"/>
            </a:endParaRPr>
          </a:p>
          <a:p>
            <a:pPr marR="2147225" algn="ctr">
              <a:spcBef>
                <a:spcPts val="757"/>
              </a:spcBef>
            </a:pPr>
            <a:endParaRPr lang="en-US" sz="1632" b="1" spc="-118" dirty="0">
              <a:solidFill>
                <a:srgbClr val="3E3E3E"/>
              </a:solidFill>
              <a:latin typeface="Malgun Gothic"/>
              <a:cs typeface="Malgun Gothic"/>
            </a:endParaRPr>
          </a:p>
          <a:p>
            <a:pPr marR="2147225" algn="ctr">
              <a:spcBef>
                <a:spcPts val="757"/>
              </a:spcBef>
            </a:pPr>
            <a:r>
              <a:rPr sz="1632" b="1" spc="-118" dirty="0" err="1">
                <a:solidFill>
                  <a:srgbClr val="3E3E3E"/>
                </a:solidFill>
                <a:latin typeface="Malgun Gothic"/>
                <a:cs typeface="Malgun Gothic"/>
              </a:rPr>
              <a:t>기능확장</a:t>
            </a:r>
            <a:endParaRPr sz="1632" dirty="0">
              <a:latin typeface="Malgun Gothic"/>
              <a:cs typeface="Malgun Gothic"/>
            </a:endParaRPr>
          </a:p>
          <a:p>
            <a:pPr marL="2280239">
              <a:spcBef>
                <a:spcPts val="558"/>
              </a:spcBef>
            </a:pPr>
            <a:r>
              <a:rPr lang="en-US" sz="1134" b="1" spc="-100" dirty="0">
                <a:solidFill>
                  <a:srgbClr val="9EB949"/>
                </a:solidFill>
                <a:latin typeface="Malgun Gothic"/>
                <a:cs typeface="Malgun Gothic"/>
              </a:rPr>
              <a:t>    </a:t>
            </a:r>
            <a:r>
              <a:rPr sz="1134" b="1" spc="-100" dirty="0" err="1">
                <a:solidFill>
                  <a:srgbClr val="9EB949"/>
                </a:solidFill>
                <a:latin typeface="Malgun Gothic"/>
                <a:cs typeface="Malgun Gothic"/>
              </a:rPr>
              <a:t>그리드</a:t>
            </a:r>
            <a:endParaRPr sz="1134" dirty="0">
              <a:latin typeface="Malgun Gothic"/>
              <a:cs typeface="Malgun Gothic"/>
            </a:endParaRPr>
          </a:p>
          <a:p>
            <a:pPr marL="2280239" marR="4607">
              <a:spcBef>
                <a:spcPts val="416"/>
              </a:spcBef>
            </a:pPr>
            <a:r>
              <a:rPr lang="ko-KR" altLang="en-US" sz="1043" spc="-95" dirty="0" smtClean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컴포넌트</a:t>
            </a:r>
            <a:r>
              <a:rPr sz="1043" spc="-172" dirty="0" smtClean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43" spc="-103" dirty="0" err="1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기반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r>
              <a:rPr lang="en-US"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 </a:t>
            </a:r>
          </a:p>
          <a:p>
            <a:pPr marL="2280239" marR="4607">
              <a:spcBef>
                <a:spcPts val="416"/>
              </a:spcBef>
            </a:pPr>
            <a:r>
              <a:rPr lang="en-US"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      </a:t>
            </a:r>
            <a:r>
              <a:rPr sz="1043" spc="-103" dirty="0" err="1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저가형</a:t>
            </a:r>
            <a:r>
              <a:rPr sz="1043" spc="-103" dirty="0">
                <a:solidFill>
                  <a:srgbClr val="FFFFFF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endParaRPr lang="en-US" sz="1043" spc="-103" dirty="0">
              <a:solidFill>
                <a:srgbClr val="FFFFFF"/>
              </a:solidFill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51" name="object 20"/>
          <p:cNvSpPr txBox="1"/>
          <p:nvPr/>
        </p:nvSpPr>
        <p:spPr>
          <a:xfrm>
            <a:off x="11310097" y="398050"/>
            <a:ext cx="301153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5</a:t>
            </a:r>
            <a:endParaRPr sz="3264" dirty="0">
              <a:latin typeface="Malgun Gothic"/>
              <a:cs typeface="Malgun Gothic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9" y="3190875"/>
            <a:ext cx="1753387" cy="48705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8" y="3174399"/>
            <a:ext cx="1714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37431" y="296863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SBUx의 Concept</a:t>
            </a:r>
          </a:p>
        </p:txBody>
      </p:sp>
      <p:sp>
        <p:nvSpPr>
          <p:cNvPr id="6" name="object 6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453475" y="2013188"/>
            <a:ext cx="1595593" cy="622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1" b="1" spc="-103" dirty="0">
                <a:solidFill>
                  <a:srgbClr val="3E3E3E"/>
                </a:solidFill>
                <a:latin typeface="Malgun Gothic"/>
                <a:cs typeface="Malgun Gothic"/>
              </a:rPr>
              <a:t>웹표준 기술</a:t>
            </a:r>
            <a:r>
              <a:rPr sz="1451" b="1" spc="-150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451" b="1" spc="-103" dirty="0">
                <a:solidFill>
                  <a:srgbClr val="3E3E3E"/>
                </a:solidFill>
                <a:latin typeface="Malgun Gothic"/>
                <a:cs typeface="Malgun Gothic"/>
              </a:rPr>
              <a:t>사용</a:t>
            </a:r>
            <a:endParaRPr sz="1451" dirty="0">
              <a:latin typeface="Malgun Gothic"/>
              <a:cs typeface="Malgun Gothic"/>
            </a:endParaRPr>
          </a:p>
          <a:p>
            <a:pPr marL="11516" marR="4607" algn="ctr">
              <a:spcBef>
                <a:spcPts val="508"/>
              </a:spcBef>
            </a:pPr>
            <a:r>
              <a:rPr sz="1088" spc="-3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HTML5, </a:t>
            </a:r>
            <a:r>
              <a:rPr sz="1088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CSS3, </a:t>
            </a:r>
            <a:r>
              <a:rPr sz="1088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Java</a:t>
            </a:r>
            <a:r>
              <a:rPr sz="1088" spc="-1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Script,  </a:t>
            </a:r>
            <a:r>
              <a:rPr sz="1088" spc="-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HTTP(s), </a:t>
            </a:r>
            <a:r>
              <a:rPr sz="1088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JSON,</a:t>
            </a:r>
            <a:r>
              <a:rPr sz="1088" spc="-1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AJAX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7581" y="1833878"/>
            <a:ext cx="2187535" cy="0"/>
          </a:xfrm>
          <a:custGeom>
            <a:avLst/>
            <a:gdLst/>
            <a:ahLst/>
            <a:cxnLst/>
            <a:rect l="l" t="t" r="r" b="b"/>
            <a:pathLst>
              <a:path w="2412365">
                <a:moveTo>
                  <a:pt x="0" y="0"/>
                </a:moveTo>
                <a:lnTo>
                  <a:pt x="2411996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157581" y="2846640"/>
            <a:ext cx="2187535" cy="0"/>
          </a:xfrm>
          <a:custGeom>
            <a:avLst/>
            <a:gdLst/>
            <a:ahLst/>
            <a:cxnLst/>
            <a:rect l="l" t="t" r="r" b="b"/>
            <a:pathLst>
              <a:path w="2412365">
                <a:moveTo>
                  <a:pt x="0" y="0"/>
                </a:moveTo>
                <a:lnTo>
                  <a:pt x="2411996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2618516" y="4465369"/>
            <a:ext cx="1690028" cy="22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ko-KR" altLang="en-US" sz="1451" b="1" spc="-145" dirty="0" smtClean="0">
                <a:solidFill>
                  <a:srgbClr val="3E3E3E"/>
                </a:solidFill>
                <a:latin typeface="Malgun Gothic"/>
                <a:cs typeface="Malgun Gothic"/>
              </a:rPr>
              <a:t>컴포넌트</a:t>
            </a:r>
            <a:r>
              <a:rPr sz="1451" b="1" spc="-145" dirty="0" smtClean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451" b="1" spc="-145" dirty="0">
                <a:solidFill>
                  <a:srgbClr val="3E3E3E"/>
                </a:solidFill>
                <a:latin typeface="Malgun Gothic"/>
                <a:cs typeface="Malgun Gothic"/>
              </a:rPr>
              <a:t>기반 </a:t>
            </a:r>
            <a:r>
              <a:rPr sz="1451" b="1" spc="-45" dirty="0">
                <a:solidFill>
                  <a:srgbClr val="3E3E3E"/>
                </a:solidFill>
                <a:latin typeface="Malgun Gothic"/>
                <a:cs typeface="Malgun Gothic"/>
              </a:rPr>
              <a:t>UI</a:t>
            </a:r>
            <a:r>
              <a:rPr sz="1451" b="1" spc="-82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451" b="1" spc="-145" dirty="0">
                <a:solidFill>
                  <a:srgbClr val="3E3E3E"/>
                </a:solidFill>
                <a:latin typeface="Malgun Gothic"/>
                <a:cs typeface="Malgun Gothic"/>
              </a:rPr>
              <a:t>개발</a:t>
            </a:r>
            <a:endParaRPr sz="1451" dirty="0">
              <a:latin typeface="Malgun Gothic"/>
              <a:cs typeface="Malgun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7581" y="4363853"/>
            <a:ext cx="2611913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2157581" y="5976411"/>
            <a:ext cx="2611913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4732104" y="2013188"/>
            <a:ext cx="2723622" cy="622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9" algn="ctr"/>
            <a:r>
              <a:rPr sz="1451" b="1" spc="-103" dirty="0">
                <a:solidFill>
                  <a:srgbClr val="3E3E3E"/>
                </a:solidFill>
                <a:latin typeface="Malgun Gothic"/>
                <a:cs typeface="Malgun Gothic"/>
              </a:rPr>
              <a:t>쉬운</a:t>
            </a:r>
            <a:r>
              <a:rPr sz="1451" b="1" spc="-172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451" b="1" spc="-103" dirty="0">
                <a:solidFill>
                  <a:srgbClr val="3E3E3E"/>
                </a:solidFill>
                <a:latin typeface="Malgun Gothic"/>
                <a:cs typeface="Malgun Gothic"/>
              </a:rPr>
              <a:t>개발</a:t>
            </a:r>
            <a:endParaRPr sz="1451" dirty="0">
              <a:latin typeface="Malgun Gothic"/>
              <a:cs typeface="Malgun Gothic"/>
            </a:endParaRPr>
          </a:p>
          <a:p>
            <a:pPr marL="10941" marR="4607" indent="-576" algn="ctr">
              <a:spcBef>
                <a:spcPts val="508"/>
              </a:spcBef>
            </a:pPr>
            <a:r>
              <a:rPr sz="1088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통합 개발 환경 </a:t>
            </a:r>
            <a:r>
              <a:rPr sz="1088" spc="-13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제공, </a:t>
            </a:r>
            <a:r>
              <a:rPr sz="1088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MarkUp </a:t>
            </a:r>
            <a:r>
              <a:rPr sz="1088" spc="-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형태의 </a:t>
            </a:r>
            <a:r>
              <a:rPr sz="1088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UI </a:t>
            </a:r>
            <a:r>
              <a:rPr sz="1088" spc="-1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개발,  </a:t>
            </a:r>
            <a:r>
              <a:rPr sz="1088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Template, </a:t>
            </a:r>
            <a:r>
              <a:rPr sz="1088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Code </a:t>
            </a:r>
            <a:r>
              <a:rPr sz="1088" spc="-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Complete </a:t>
            </a:r>
            <a:r>
              <a:rPr sz="1088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등의 </a:t>
            </a:r>
            <a:r>
              <a:rPr sz="1088" spc="-1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다양한 </a:t>
            </a:r>
            <a:r>
              <a:rPr sz="1088" spc="-1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</a:t>
            </a:r>
            <a:r>
              <a:rPr sz="1088" spc="-18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3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7955" y="1833878"/>
            <a:ext cx="2774870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707955" y="2846640"/>
            <a:ext cx="2774870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7871860" y="2013188"/>
            <a:ext cx="2135711" cy="622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1" b="1" spc="-103" dirty="0">
                <a:solidFill>
                  <a:srgbClr val="3E3E3E"/>
                </a:solidFill>
                <a:latin typeface="Malgun Gothic"/>
                <a:cs typeface="Malgun Gothic"/>
              </a:rPr>
              <a:t>세계적</a:t>
            </a:r>
            <a:r>
              <a:rPr sz="1451" b="1" spc="-168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451" b="1" spc="-103" dirty="0">
                <a:solidFill>
                  <a:srgbClr val="3E3E3E"/>
                </a:solidFill>
                <a:latin typeface="Malgun Gothic"/>
                <a:cs typeface="Malgun Gothic"/>
              </a:rPr>
              <a:t>추세</a:t>
            </a:r>
            <a:endParaRPr sz="1451" dirty="0">
              <a:latin typeface="Malgun Gothic"/>
              <a:cs typeface="Malgun Gothic"/>
            </a:endParaRPr>
          </a:p>
          <a:p>
            <a:pPr marL="10941" marR="4607" algn="ctr">
              <a:spcBef>
                <a:spcPts val="508"/>
              </a:spcBef>
            </a:pPr>
            <a:r>
              <a:rPr sz="1088" spc="-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AngularJS </a:t>
            </a:r>
            <a:r>
              <a:rPr sz="1088" spc="-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MVVM </a:t>
            </a:r>
            <a:r>
              <a:rPr sz="1088" spc="-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제공, </a:t>
            </a:r>
            <a:r>
              <a:rPr sz="1088" spc="-2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Bootstrap  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반응형 웹 </a:t>
            </a:r>
            <a:r>
              <a:rPr sz="1088" spc="-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지원, </a:t>
            </a:r>
            <a:r>
              <a:rPr sz="1088" spc="-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jQueryUI로 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확장</a:t>
            </a:r>
            <a:r>
              <a:rPr sz="1088" spc="1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1088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</a:t>
            </a:r>
            <a:endParaRPr sz="1088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45948" y="1833878"/>
            <a:ext cx="2187535" cy="0"/>
          </a:xfrm>
          <a:custGeom>
            <a:avLst/>
            <a:gdLst/>
            <a:ahLst/>
            <a:cxnLst/>
            <a:rect l="l" t="t" r="r" b="b"/>
            <a:pathLst>
              <a:path w="2412365">
                <a:moveTo>
                  <a:pt x="0" y="0"/>
                </a:moveTo>
                <a:lnTo>
                  <a:pt x="2411996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7845948" y="2846640"/>
            <a:ext cx="2187535" cy="0"/>
          </a:xfrm>
          <a:custGeom>
            <a:avLst/>
            <a:gdLst/>
            <a:ahLst/>
            <a:cxnLst/>
            <a:rect l="l" t="t" r="r" b="b"/>
            <a:pathLst>
              <a:path w="2412365">
                <a:moveTo>
                  <a:pt x="0" y="0"/>
                </a:moveTo>
                <a:lnTo>
                  <a:pt x="2411996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8074639" y="4465369"/>
            <a:ext cx="1305957" cy="22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51" b="1" spc="-145" dirty="0">
                <a:solidFill>
                  <a:srgbClr val="3E3E3E"/>
                </a:solidFill>
                <a:latin typeface="Malgun Gothic"/>
                <a:cs typeface="Malgun Gothic"/>
              </a:rPr>
              <a:t>직관적인 </a:t>
            </a:r>
            <a:r>
              <a:rPr sz="1451" b="1" spc="-45" dirty="0">
                <a:solidFill>
                  <a:srgbClr val="3E3E3E"/>
                </a:solidFill>
                <a:latin typeface="Malgun Gothic"/>
                <a:cs typeface="Malgun Gothic"/>
              </a:rPr>
              <a:t>UI</a:t>
            </a:r>
            <a:r>
              <a:rPr sz="1451" b="1" spc="-127" dirty="0">
                <a:solidFill>
                  <a:srgbClr val="3E3E3E"/>
                </a:solidFill>
                <a:latin typeface="Malgun Gothic"/>
                <a:cs typeface="Malgun Gothic"/>
              </a:rPr>
              <a:t> </a:t>
            </a:r>
            <a:r>
              <a:rPr sz="1451" b="1" spc="-145" dirty="0">
                <a:solidFill>
                  <a:srgbClr val="3E3E3E"/>
                </a:solidFill>
                <a:latin typeface="Malgun Gothic"/>
                <a:cs typeface="Malgun Gothic"/>
              </a:rPr>
              <a:t>개발</a:t>
            </a:r>
            <a:endParaRPr sz="1451">
              <a:latin typeface="Malgun Gothic"/>
              <a:cs typeface="Malgun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21557" y="4363853"/>
            <a:ext cx="2611913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7421557" y="5976411"/>
            <a:ext cx="2611913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254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3206300" y="3113739"/>
            <a:ext cx="5762217" cy="850483"/>
          </a:xfrm>
          <a:custGeom>
            <a:avLst/>
            <a:gdLst/>
            <a:ahLst/>
            <a:cxnLst/>
            <a:rect l="l" t="t" r="r" b="b"/>
            <a:pathLst>
              <a:path w="6354445" h="937895">
                <a:moveTo>
                  <a:pt x="0" y="1739"/>
                </a:moveTo>
                <a:lnTo>
                  <a:pt x="3185998" y="937742"/>
                </a:lnTo>
                <a:lnTo>
                  <a:pt x="6354000" y="0"/>
                </a:lnTo>
              </a:path>
            </a:pathLst>
          </a:custGeom>
          <a:ln w="101599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2553403" y="4817229"/>
            <a:ext cx="1750488" cy="110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7939978" y="4857537"/>
            <a:ext cx="1762005" cy="1024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8637767" y="4769367"/>
            <a:ext cx="1301350" cy="380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6483515" y="5038470"/>
            <a:ext cx="602882" cy="375434"/>
          </a:xfrm>
          <a:custGeom>
            <a:avLst/>
            <a:gdLst/>
            <a:ahLst/>
            <a:cxnLst/>
            <a:rect l="l" t="t" r="r" b="b"/>
            <a:pathLst>
              <a:path w="664845" h="414020">
                <a:moveTo>
                  <a:pt x="71577" y="0"/>
                </a:moveTo>
                <a:lnTo>
                  <a:pt x="0" y="0"/>
                </a:lnTo>
                <a:lnTo>
                  <a:pt x="0" y="262623"/>
                </a:lnTo>
                <a:lnTo>
                  <a:pt x="5054" y="308638"/>
                </a:lnTo>
                <a:lnTo>
                  <a:pt x="19768" y="346358"/>
                </a:lnTo>
                <a:lnTo>
                  <a:pt x="75481" y="396786"/>
                </a:lnTo>
                <a:lnTo>
                  <a:pt x="115131" y="409430"/>
                </a:lnTo>
                <a:lnTo>
                  <a:pt x="161747" y="413651"/>
                </a:lnTo>
                <a:lnTo>
                  <a:pt x="215796" y="407664"/>
                </a:lnTo>
                <a:lnTo>
                  <a:pt x="259103" y="389558"/>
                </a:lnTo>
                <a:lnTo>
                  <a:pt x="290940" y="359116"/>
                </a:lnTo>
                <a:lnTo>
                  <a:pt x="291513" y="357860"/>
                </a:lnTo>
                <a:lnTo>
                  <a:pt x="162877" y="357860"/>
                </a:lnTo>
                <a:lnTo>
                  <a:pt x="125074" y="352567"/>
                </a:lnTo>
                <a:lnTo>
                  <a:pt x="96305" y="335386"/>
                </a:lnTo>
                <a:lnTo>
                  <a:pt x="77997" y="304362"/>
                </a:lnTo>
                <a:lnTo>
                  <a:pt x="71577" y="257543"/>
                </a:lnTo>
                <a:lnTo>
                  <a:pt x="71577" y="0"/>
                </a:lnTo>
                <a:close/>
              </a:path>
              <a:path w="664845" h="414020">
                <a:moveTo>
                  <a:pt x="317284" y="0"/>
                </a:moveTo>
                <a:lnTo>
                  <a:pt x="250228" y="0"/>
                </a:lnTo>
                <a:lnTo>
                  <a:pt x="250228" y="257543"/>
                </a:lnTo>
                <a:lnTo>
                  <a:pt x="244107" y="304839"/>
                </a:lnTo>
                <a:lnTo>
                  <a:pt x="226626" y="335810"/>
                </a:lnTo>
                <a:lnTo>
                  <a:pt x="199109" y="352726"/>
                </a:lnTo>
                <a:lnTo>
                  <a:pt x="162877" y="357860"/>
                </a:lnTo>
                <a:lnTo>
                  <a:pt x="291513" y="357860"/>
                </a:lnTo>
                <a:lnTo>
                  <a:pt x="310576" y="316123"/>
                </a:lnTo>
                <a:lnTo>
                  <a:pt x="317284" y="260362"/>
                </a:lnTo>
                <a:lnTo>
                  <a:pt x="317284" y="0"/>
                </a:lnTo>
                <a:close/>
              </a:path>
              <a:path w="664845" h="414020">
                <a:moveTo>
                  <a:pt x="450291" y="102565"/>
                </a:moveTo>
                <a:lnTo>
                  <a:pt x="367449" y="102565"/>
                </a:lnTo>
                <a:lnTo>
                  <a:pt x="470573" y="251345"/>
                </a:lnTo>
                <a:lnTo>
                  <a:pt x="361251" y="406882"/>
                </a:lnTo>
                <a:lnTo>
                  <a:pt x="441274" y="406882"/>
                </a:lnTo>
                <a:lnTo>
                  <a:pt x="511721" y="296989"/>
                </a:lnTo>
                <a:lnTo>
                  <a:pt x="587072" y="296989"/>
                </a:lnTo>
                <a:lnTo>
                  <a:pt x="554545" y="250786"/>
                </a:lnTo>
                <a:lnTo>
                  <a:pt x="583916" y="207391"/>
                </a:lnTo>
                <a:lnTo>
                  <a:pt x="515099" y="207391"/>
                </a:lnTo>
                <a:lnTo>
                  <a:pt x="450291" y="102565"/>
                </a:lnTo>
                <a:close/>
              </a:path>
              <a:path w="664845" h="414020">
                <a:moveTo>
                  <a:pt x="587072" y="296989"/>
                </a:moveTo>
                <a:lnTo>
                  <a:pt x="511721" y="296989"/>
                </a:lnTo>
                <a:lnTo>
                  <a:pt x="583857" y="406882"/>
                </a:lnTo>
                <a:lnTo>
                  <a:pt x="664438" y="406882"/>
                </a:lnTo>
                <a:lnTo>
                  <a:pt x="587072" y="296989"/>
                </a:lnTo>
                <a:close/>
              </a:path>
              <a:path w="664845" h="414020">
                <a:moveTo>
                  <a:pt x="654862" y="102565"/>
                </a:moveTo>
                <a:lnTo>
                  <a:pt x="581037" y="102565"/>
                </a:lnTo>
                <a:lnTo>
                  <a:pt x="515099" y="207391"/>
                </a:lnTo>
                <a:lnTo>
                  <a:pt x="583916" y="207391"/>
                </a:lnTo>
                <a:lnTo>
                  <a:pt x="654862" y="102565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5837584" y="5032850"/>
            <a:ext cx="584456" cy="381192"/>
          </a:xfrm>
          <a:custGeom>
            <a:avLst/>
            <a:gdLst/>
            <a:ahLst/>
            <a:cxnLst/>
            <a:rect l="l" t="t" r="r" b="b"/>
            <a:pathLst>
              <a:path w="644525" h="420370">
                <a:moveTo>
                  <a:pt x="15773" y="334187"/>
                </a:moveTo>
                <a:lnTo>
                  <a:pt x="0" y="392239"/>
                </a:lnTo>
                <a:lnTo>
                  <a:pt x="57551" y="412173"/>
                </a:lnTo>
                <a:lnTo>
                  <a:pt x="134124" y="419849"/>
                </a:lnTo>
                <a:lnTo>
                  <a:pt x="187529" y="414195"/>
                </a:lnTo>
                <a:lnTo>
                  <a:pt x="229299" y="397885"/>
                </a:lnTo>
                <a:lnTo>
                  <a:pt x="259301" y="371889"/>
                </a:lnTo>
                <a:lnTo>
                  <a:pt x="265147" y="360680"/>
                </a:lnTo>
                <a:lnTo>
                  <a:pt x="128485" y="360680"/>
                </a:lnTo>
                <a:lnTo>
                  <a:pt x="97640" y="358760"/>
                </a:lnTo>
                <a:lnTo>
                  <a:pt x="67271" y="353353"/>
                </a:lnTo>
                <a:lnTo>
                  <a:pt x="39331" y="344986"/>
                </a:lnTo>
                <a:lnTo>
                  <a:pt x="15773" y="334187"/>
                </a:lnTo>
                <a:close/>
              </a:path>
              <a:path w="644525" h="420370">
                <a:moveTo>
                  <a:pt x="147091" y="0"/>
                </a:moveTo>
                <a:lnTo>
                  <a:pt x="85995" y="8452"/>
                </a:lnTo>
                <a:lnTo>
                  <a:pt x="41703" y="32119"/>
                </a:lnTo>
                <a:lnTo>
                  <a:pt x="14742" y="68467"/>
                </a:lnTo>
                <a:lnTo>
                  <a:pt x="5638" y="114960"/>
                </a:lnTo>
                <a:lnTo>
                  <a:pt x="12700" y="160442"/>
                </a:lnTo>
                <a:lnTo>
                  <a:pt x="32546" y="193933"/>
                </a:lnTo>
                <a:lnTo>
                  <a:pt x="63170" y="216964"/>
                </a:lnTo>
                <a:lnTo>
                  <a:pt x="102565" y="231063"/>
                </a:lnTo>
                <a:lnTo>
                  <a:pt x="145961" y="241769"/>
                </a:lnTo>
                <a:lnTo>
                  <a:pt x="174930" y="251188"/>
                </a:lnTo>
                <a:lnTo>
                  <a:pt x="194706" y="263461"/>
                </a:lnTo>
                <a:lnTo>
                  <a:pt x="206029" y="279963"/>
                </a:lnTo>
                <a:lnTo>
                  <a:pt x="209638" y="302069"/>
                </a:lnTo>
                <a:lnTo>
                  <a:pt x="204804" y="326443"/>
                </a:lnTo>
                <a:lnTo>
                  <a:pt x="189984" y="344900"/>
                </a:lnTo>
                <a:lnTo>
                  <a:pt x="164702" y="356594"/>
                </a:lnTo>
                <a:lnTo>
                  <a:pt x="128485" y="360680"/>
                </a:lnTo>
                <a:lnTo>
                  <a:pt x="265147" y="360680"/>
                </a:lnTo>
                <a:lnTo>
                  <a:pt x="277401" y="337184"/>
                </a:lnTo>
                <a:lnTo>
                  <a:pt x="283463" y="294741"/>
                </a:lnTo>
                <a:lnTo>
                  <a:pt x="275927" y="248193"/>
                </a:lnTo>
                <a:lnTo>
                  <a:pt x="254444" y="214853"/>
                </a:lnTo>
                <a:lnTo>
                  <a:pt x="220702" y="191869"/>
                </a:lnTo>
                <a:lnTo>
                  <a:pt x="176390" y="176390"/>
                </a:lnTo>
                <a:lnTo>
                  <a:pt x="133565" y="165684"/>
                </a:lnTo>
                <a:lnTo>
                  <a:pt x="107641" y="156800"/>
                </a:lnTo>
                <a:lnTo>
                  <a:pt x="90168" y="145329"/>
                </a:lnTo>
                <a:lnTo>
                  <a:pt x="80303" y="129947"/>
                </a:lnTo>
                <a:lnTo>
                  <a:pt x="77203" y="109334"/>
                </a:lnTo>
                <a:lnTo>
                  <a:pt x="82284" y="87469"/>
                </a:lnTo>
                <a:lnTo>
                  <a:pt x="96718" y="71783"/>
                </a:lnTo>
                <a:lnTo>
                  <a:pt x="119288" y="62331"/>
                </a:lnTo>
                <a:lnTo>
                  <a:pt x="148780" y="59169"/>
                </a:lnTo>
                <a:lnTo>
                  <a:pt x="254927" y="59169"/>
                </a:lnTo>
                <a:lnTo>
                  <a:pt x="265429" y="23101"/>
                </a:lnTo>
                <a:lnTo>
                  <a:pt x="245278" y="14498"/>
                </a:lnTo>
                <a:lnTo>
                  <a:pt x="218309" y="7112"/>
                </a:lnTo>
                <a:lnTo>
                  <a:pt x="185316" y="1945"/>
                </a:lnTo>
                <a:lnTo>
                  <a:pt x="147091" y="0"/>
                </a:lnTo>
                <a:close/>
              </a:path>
              <a:path w="644525" h="420370">
                <a:moveTo>
                  <a:pt x="254927" y="59169"/>
                </a:moveTo>
                <a:lnTo>
                  <a:pt x="148780" y="59169"/>
                </a:lnTo>
                <a:lnTo>
                  <a:pt x="179737" y="60780"/>
                </a:lnTo>
                <a:lnTo>
                  <a:pt x="206259" y="65298"/>
                </a:lnTo>
                <a:lnTo>
                  <a:pt x="228978" y="72247"/>
                </a:lnTo>
                <a:lnTo>
                  <a:pt x="248526" y="81153"/>
                </a:lnTo>
                <a:lnTo>
                  <a:pt x="254927" y="59169"/>
                </a:lnTo>
                <a:close/>
              </a:path>
              <a:path w="644525" h="420370">
                <a:moveTo>
                  <a:pt x="494233" y="6756"/>
                </a:moveTo>
                <a:lnTo>
                  <a:pt x="346582" y="6756"/>
                </a:lnTo>
                <a:lnTo>
                  <a:pt x="346582" y="412521"/>
                </a:lnTo>
                <a:lnTo>
                  <a:pt x="504380" y="412521"/>
                </a:lnTo>
                <a:lnTo>
                  <a:pt x="565448" y="403979"/>
                </a:lnTo>
                <a:lnTo>
                  <a:pt x="609133" y="380115"/>
                </a:lnTo>
                <a:lnTo>
                  <a:pt x="624717" y="358419"/>
                </a:lnTo>
                <a:lnTo>
                  <a:pt x="417029" y="358419"/>
                </a:lnTo>
                <a:lnTo>
                  <a:pt x="417029" y="228803"/>
                </a:lnTo>
                <a:lnTo>
                  <a:pt x="619279" y="228803"/>
                </a:lnTo>
                <a:lnTo>
                  <a:pt x="594927" y="211005"/>
                </a:lnTo>
                <a:lnTo>
                  <a:pt x="561301" y="200063"/>
                </a:lnTo>
                <a:lnTo>
                  <a:pt x="561301" y="197802"/>
                </a:lnTo>
                <a:lnTo>
                  <a:pt x="590771" y="183495"/>
                </a:lnTo>
                <a:lnTo>
                  <a:pt x="595159" y="179209"/>
                </a:lnTo>
                <a:lnTo>
                  <a:pt x="417029" y="179209"/>
                </a:lnTo>
                <a:lnTo>
                  <a:pt x="417029" y="61429"/>
                </a:lnTo>
                <a:lnTo>
                  <a:pt x="615951" y="61429"/>
                </a:lnTo>
                <a:lnTo>
                  <a:pt x="595107" y="33456"/>
                </a:lnTo>
                <a:lnTo>
                  <a:pt x="553915" y="13581"/>
                </a:lnTo>
                <a:lnTo>
                  <a:pt x="494233" y="6756"/>
                </a:lnTo>
                <a:close/>
              </a:path>
              <a:path w="644525" h="420370">
                <a:moveTo>
                  <a:pt x="619279" y="228803"/>
                </a:moveTo>
                <a:lnTo>
                  <a:pt x="489724" y="228803"/>
                </a:lnTo>
                <a:lnTo>
                  <a:pt x="523150" y="232334"/>
                </a:lnTo>
                <a:lnTo>
                  <a:pt x="548333" y="243525"/>
                </a:lnTo>
                <a:lnTo>
                  <a:pt x="564217" y="263275"/>
                </a:lnTo>
                <a:lnTo>
                  <a:pt x="569747" y="292481"/>
                </a:lnTo>
                <a:lnTo>
                  <a:pt x="564517" y="321804"/>
                </a:lnTo>
                <a:lnTo>
                  <a:pt x="549460" y="342357"/>
                </a:lnTo>
                <a:lnTo>
                  <a:pt x="525529" y="354456"/>
                </a:lnTo>
                <a:lnTo>
                  <a:pt x="493674" y="358419"/>
                </a:lnTo>
                <a:lnTo>
                  <a:pt x="624717" y="358419"/>
                </a:lnTo>
                <a:lnTo>
                  <a:pt x="635382" y="343571"/>
                </a:lnTo>
                <a:lnTo>
                  <a:pt x="644143" y="296989"/>
                </a:lnTo>
                <a:lnTo>
                  <a:pt x="638093" y="258465"/>
                </a:lnTo>
                <a:lnTo>
                  <a:pt x="621106" y="230138"/>
                </a:lnTo>
                <a:lnTo>
                  <a:pt x="619279" y="228803"/>
                </a:lnTo>
                <a:close/>
              </a:path>
              <a:path w="644525" h="420370">
                <a:moveTo>
                  <a:pt x="615951" y="61429"/>
                </a:moveTo>
                <a:lnTo>
                  <a:pt x="483527" y="61429"/>
                </a:lnTo>
                <a:lnTo>
                  <a:pt x="513905" y="64397"/>
                </a:lnTo>
                <a:lnTo>
                  <a:pt x="536781" y="74180"/>
                </a:lnTo>
                <a:lnTo>
                  <a:pt x="551203" y="92098"/>
                </a:lnTo>
                <a:lnTo>
                  <a:pt x="556221" y="119468"/>
                </a:lnTo>
                <a:lnTo>
                  <a:pt x="550207" y="148064"/>
                </a:lnTo>
                <a:lnTo>
                  <a:pt x="533890" y="166460"/>
                </a:lnTo>
                <a:lnTo>
                  <a:pt x="509860" y="176295"/>
                </a:lnTo>
                <a:lnTo>
                  <a:pt x="480707" y="179209"/>
                </a:lnTo>
                <a:lnTo>
                  <a:pt x="595159" y="179209"/>
                </a:lnTo>
                <a:lnTo>
                  <a:pt x="611101" y="163641"/>
                </a:lnTo>
                <a:lnTo>
                  <a:pt x="622873" y="138607"/>
                </a:lnTo>
                <a:lnTo>
                  <a:pt x="626668" y="108762"/>
                </a:lnTo>
                <a:lnTo>
                  <a:pt x="618972" y="65483"/>
                </a:lnTo>
                <a:lnTo>
                  <a:pt x="615951" y="61429"/>
                </a:lnTo>
                <a:close/>
              </a:path>
            </a:pathLst>
          </a:custGeom>
          <a:solidFill>
            <a:srgbClr val="61626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5104694" y="4888571"/>
            <a:ext cx="650237" cy="669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4474990" y="4640421"/>
            <a:ext cx="366221" cy="1102117"/>
          </a:xfrm>
          <a:custGeom>
            <a:avLst/>
            <a:gdLst/>
            <a:ahLst/>
            <a:cxnLst/>
            <a:rect l="l" t="t" r="r" b="b"/>
            <a:pathLst>
              <a:path w="403860" h="1215389">
                <a:moveTo>
                  <a:pt x="749" y="1215123"/>
                </a:moveTo>
                <a:lnTo>
                  <a:pt x="403390" y="605840"/>
                </a:lnTo>
                <a:lnTo>
                  <a:pt x="0" y="0"/>
                </a:lnTo>
              </a:path>
            </a:pathLst>
          </a:custGeom>
          <a:ln w="1016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7467634" y="4640421"/>
            <a:ext cx="366221" cy="1102117"/>
          </a:xfrm>
          <a:custGeom>
            <a:avLst/>
            <a:gdLst/>
            <a:ahLst/>
            <a:cxnLst/>
            <a:rect l="l" t="t" r="r" b="b"/>
            <a:pathLst>
              <a:path w="403859" h="1215389">
                <a:moveTo>
                  <a:pt x="402640" y="1215123"/>
                </a:moveTo>
                <a:lnTo>
                  <a:pt x="0" y="605840"/>
                </a:lnTo>
                <a:lnTo>
                  <a:pt x="403390" y="0"/>
                </a:lnTo>
              </a:path>
            </a:pathLst>
          </a:custGeom>
          <a:ln w="1016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20"/>
          <p:cNvSpPr txBox="1"/>
          <p:nvPr/>
        </p:nvSpPr>
        <p:spPr>
          <a:xfrm>
            <a:off x="11310097" y="398050"/>
            <a:ext cx="301153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 smtClean="0">
                <a:solidFill>
                  <a:srgbClr val="807C7F"/>
                </a:solidFill>
                <a:latin typeface="Malgun Gothic"/>
                <a:cs typeface="Malgun Gothic"/>
              </a:rPr>
              <a:t>6</a:t>
            </a:r>
            <a:endParaRPr sz="3264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31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9"/>
          <p:cNvSpPr txBox="1">
            <a:spLocks noGrp="1"/>
          </p:cNvSpPr>
          <p:nvPr>
            <p:ph type="title" idx="4294967295"/>
          </p:nvPr>
        </p:nvSpPr>
        <p:spPr>
          <a:xfrm>
            <a:off x="338181" y="296863"/>
            <a:ext cx="828357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주요기능 객관적 지표</a:t>
            </a:r>
          </a:p>
        </p:txBody>
      </p:sp>
      <p:sp>
        <p:nvSpPr>
          <p:cNvPr id="6" name="object 20"/>
          <p:cNvSpPr txBox="1"/>
          <p:nvPr/>
        </p:nvSpPr>
        <p:spPr>
          <a:xfrm>
            <a:off x="11310097" y="398050"/>
            <a:ext cx="301153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>
                <a:solidFill>
                  <a:srgbClr val="807C7F"/>
                </a:solidFill>
                <a:latin typeface="Malgun Gothic"/>
                <a:cs typeface="Malgun Gothic"/>
              </a:rPr>
              <a:t>7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8" name="object 22"/>
          <p:cNvSpPr/>
          <p:nvPr/>
        </p:nvSpPr>
        <p:spPr>
          <a:xfrm>
            <a:off x="1769924" y="1308674"/>
            <a:ext cx="8651099" cy="0"/>
          </a:xfrm>
          <a:custGeom>
            <a:avLst/>
            <a:gdLst/>
            <a:ahLst/>
            <a:cxnLst/>
            <a:rect l="l" t="t" r="r" b="b"/>
            <a:pathLst>
              <a:path w="9540240">
                <a:moveTo>
                  <a:pt x="0" y="0"/>
                </a:moveTo>
                <a:lnTo>
                  <a:pt x="9539998" y="0"/>
                </a:lnTo>
              </a:path>
            </a:pathLst>
          </a:custGeom>
          <a:ln w="635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1769923" y="1425151"/>
          <a:ext cx="8669580" cy="503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245"/>
                <a:gridCol w="2142045"/>
                <a:gridCol w="2556635"/>
                <a:gridCol w="2339655"/>
              </a:tblGrid>
              <a:tr h="284071">
                <a:tc>
                  <a:txBody>
                    <a:bodyPr/>
                    <a:lstStyle/>
                    <a:p>
                      <a:pPr marL="6985" algn="ctr">
                        <a:lnSpc>
                          <a:spcPts val="1050"/>
                        </a:lnSpc>
                        <a:tabLst>
                          <a:tab pos="2886710" algn="l"/>
                          <a:tab pos="5248910" algn="l"/>
                        </a:tabLst>
                      </a:pPr>
                      <a:r>
                        <a:rPr lang="ko-KR" altLang="en-US" sz="1000" b="1" spc="-135" dirty="0" smtClean="0">
                          <a:solidFill>
                            <a:srgbClr val="FFFFFF"/>
                          </a:solidFill>
                          <a:latin typeface="Malgun Gothic"/>
                          <a:ea typeface="+mn-ea"/>
                          <a:cs typeface="Malgun Gothic"/>
                        </a:rPr>
                        <a:t>구 분</a:t>
                      </a:r>
                      <a:endParaRPr sz="1000" b="1" spc="-135" dirty="0">
                        <a:solidFill>
                          <a:srgbClr val="FFFFFF"/>
                        </a:solidFill>
                        <a:latin typeface="Malgun Gothic"/>
                        <a:ea typeface="+mn-ea"/>
                        <a:cs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50"/>
                        </a:lnSpc>
                      </a:pPr>
                      <a:r>
                        <a:rPr sz="1000" b="1" spc="-135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소프트보울</a:t>
                      </a:r>
                      <a:r>
                        <a:rPr sz="1000" b="1" spc="-1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sz="1000" b="1" spc="-135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35" dirty="0" err="1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SBUx</a:t>
                      </a:r>
                      <a:r>
                        <a:rPr sz="1000" b="1" spc="-215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2.0</a:t>
                      </a:r>
                      <a:endParaRPr sz="10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75335" marR="0" indent="0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6710" algn="l"/>
                          <a:tab pos="5248910" algn="l"/>
                        </a:tabLst>
                        <a:defRPr/>
                      </a:pPr>
                      <a:r>
                        <a:rPr lang="en-US" altLang="ko-KR" sz="1000" b="1" spc="-8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T</a:t>
                      </a:r>
                      <a:r>
                        <a:rPr lang="en-US" altLang="ko-KR" sz="1000" b="1" spc="-80" baseline="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8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사</a:t>
                      </a:r>
                      <a:r>
                        <a:rPr lang="ko-KR" altLang="en-US" sz="1000" b="1" spc="-225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14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제품</a:t>
                      </a:r>
                      <a:endParaRPr lang="ko-KR" altLang="en-US" sz="1000" dirty="0" smtClean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75335" marR="0" indent="0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6710" algn="l"/>
                          <a:tab pos="5248910" algn="l"/>
                        </a:tabLst>
                        <a:defRPr/>
                      </a:pPr>
                      <a:r>
                        <a:rPr lang="en-US" altLang="ko-KR" sz="1000" b="1" spc="-8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I </a:t>
                      </a:r>
                      <a:r>
                        <a:rPr lang="ko-KR" altLang="en-US" sz="1000" b="1" spc="-8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사</a:t>
                      </a:r>
                      <a:r>
                        <a:rPr lang="ko-KR" altLang="en-US" sz="1000" b="1" spc="-225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140" dirty="0" smtClean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제품</a:t>
                      </a:r>
                      <a:endParaRPr lang="ko-KR" altLang="en-US" sz="1000" dirty="0" smtClean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000" b="1" dirty="0" smtClean="0">
                          <a:latin typeface="Malgun Gothic"/>
                          <a:cs typeface="Malgun Gothic"/>
                        </a:rPr>
                        <a:t>화면개발 </a:t>
                      </a:r>
                      <a:r>
                        <a:rPr lang="ko-KR" altLang="en-US" sz="1000" b="1" dirty="0" err="1" smtClean="0">
                          <a:latin typeface="Malgun Gothic"/>
                          <a:cs typeface="Malgun Gothic"/>
                        </a:rPr>
                        <a:t>스펙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0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HTML5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T 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사만의 </a:t>
                      </a:r>
                      <a:r>
                        <a:rPr lang="ko-KR" altLang="en-US" sz="100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고유스펙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xForms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-HTML 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혼용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0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cs typeface="Malgun Gothic"/>
                        </a:rPr>
                        <a:t>화면배포 방식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HTML5 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배포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자체 </a:t>
                      </a:r>
                      <a:r>
                        <a:rPr lang="ko-KR" altLang="en-US"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고유스펙을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JavaScript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로 </a:t>
                      </a:r>
                      <a:r>
                        <a:rPr lang="en-US" altLang="ko-KR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Deploy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화면 접근 시 </a:t>
                      </a:r>
                      <a:r>
                        <a:rPr lang="en-US"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xForms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를 </a:t>
                      </a:r>
                      <a:r>
                        <a:rPr lang="en-US" altLang="ko-KR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JavaScript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로 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변환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cs typeface="Malgun Gothic"/>
                        </a:rPr>
                        <a:t>HTML5</a:t>
                      </a:r>
                      <a:r>
                        <a:rPr lang="en-US" sz="10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cs typeface="Malgun Gothic"/>
                        </a:rPr>
                        <a:t>적합도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가장 높음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낮음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중간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기</a:t>
                      </a:r>
                      <a:r>
                        <a:rPr sz="1000" b="1" spc="-2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1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반</a:t>
                      </a:r>
                      <a:r>
                        <a:rPr lang="en-US" sz="1000" b="1" spc="-11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11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기술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6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Angular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JS,</a:t>
                      </a:r>
                      <a:r>
                        <a:rPr sz="1000" b="1" spc="-29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MVVM </a:t>
                      </a:r>
                      <a:r>
                        <a:rPr sz="1000" b="1" spc="-12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기반 </a:t>
                      </a:r>
                      <a:r>
                        <a:rPr sz="1000" b="1" spc="-7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(DOM)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JavaScript 기반 (Unified JS : 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컴포넌트</a:t>
                      </a:r>
                      <a:r>
                        <a:rPr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통합)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JavaScript 기반 (Ajax)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58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000" b="1" dirty="0" smtClean="0">
                          <a:latin typeface="Malgun Gothic"/>
                          <a:cs typeface="Malgun Gothic"/>
                        </a:rPr>
                        <a:t>브라우저 기본 메모리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0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78MB 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300MB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300MB</a:t>
                      </a: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 </a:t>
                      </a:r>
                      <a:endParaRPr lang="en-US" altLang="ko-KR" sz="1000" baseline="0" dirty="0" smtClean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+mn-ea"/>
                        <a:cs typeface="Malgun Gothic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( </a:t>
                      </a: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자체 엔진 모듈이 </a:t>
                      </a:r>
                      <a:r>
                        <a:rPr lang="ko-KR" altLang="en-US" sz="1000" baseline="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브라우져에서</a:t>
                      </a: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 실행</a:t>
                      </a:r>
                      <a:r>
                        <a:rPr lang="en-US" altLang="ko-KR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)</a:t>
                      </a:r>
                      <a:endParaRPr lang="ko-KR" altLang="en-US" sz="1000" dirty="0" smtClean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+mn-ea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58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000" b="1" dirty="0" smtClean="0">
                          <a:latin typeface="Malgun Gothic"/>
                          <a:cs typeface="Malgun Gothic"/>
                        </a:rPr>
                        <a:t>메모리 사용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0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현저하게 낮은 메모리 사용으로</a:t>
                      </a:r>
                      <a:endParaRPr lang="en-US" altLang="ko-KR" sz="10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0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가벼움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별도 자체 엔진 모듈이 </a:t>
                      </a:r>
                      <a:r>
                        <a:rPr lang="ko-KR" altLang="en-US" sz="1000" baseline="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브라우져에서</a:t>
                      </a: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 실행되어 무거움</a:t>
                      </a:r>
                      <a:endParaRPr lang="ko-KR" altLang="en-US" sz="1000" dirty="0" smtClean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+mn-ea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자체 엔진 모듈이 </a:t>
                      </a:r>
                      <a:r>
                        <a:rPr lang="ko-KR" altLang="en-US" sz="1000" baseline="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브라우져에서</a:t>
                      </a: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+mn-ea"/>
                          <a:cs typeface="Malgun Gothic"/>
                        </a:rPr>
                        <a:t> 실행되어 무거움</a:t>
                      </a:r>
                      <a:endParaRPr lang="ko-KR" altLang="en-US" sz="1000" dirty="0" smtClean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+mn-ea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2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지원 스펙 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(통신</a:t>
                      </a:r>
                      <a:r>
                        <a:rPr sz="1000" b="1" spc="-24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7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등)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XML,</a:t>
                      </a:r>
                      <a:r>
                        <a:rPr sz="1000" b="1" spc="-1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JSON,</a:t>
                      </a:r>
                      <a:r>
                        <a:rPr sz="1000" b="1" spc="-1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CSV</a:t>
                      </a:r>
                      <a:r>
                        <a:rPr sz="1000" b="1" spc="-1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등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XML, CSV </a:t>
                      </a:r>
                      <a:r>
                        <a:rPr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등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XML, JSON, CSV 등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ea typeface="+mn-ea"/>
                          <a:cs typeface="Malgun Gothic"/>
                        </a:rPr>
                        <a:t>소스 동일 (개발소스,운영소스)</a:t>
                      </a: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동</a:t>
                      </a:r>
                      <a:r>
                        <a:rPr sz="1000" b="1" spc="-23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일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별 도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별 도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25" dirty="0" err="1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멀티</a:t>
                      </a:r>
                      <a:r>
                        <a:rPr sz="1000" b="1" spc="-12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000" b="1" spc="-1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–</a:t>
                      </a:r>
                      <a:r>
                        <a:rPr sz="1000" b="1" spc="-229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sz="1000" b="1" spc="-229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OS</a:t>
                      </a:r>
                      <a:r>
                        <a:rPr lang="en-US" sz="1000" b="1" spc="-229" baseline="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/    </a:t>
                      </a:r>
                      <a:r>
                        <a:rPr sz="1000" b="1" spc="-140" dirty="0" err="1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브라우징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지</a:t>
                      </a:r>
                      <a:r>
                        <a:rPr sz="1000" b="1" spc="-23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원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지 원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지 원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0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UI</a:t>
                      </a:r>
                      <a:r>
                        <a:rPr sz="1000" b="1" spc="-22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14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컴포넌트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30여</a:t>
                      </a:r>
                      <a:r>
                        <a:rPr sz="1000" b="1" spc="-23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개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30여 개 (</a:t>
                      </a:r>
                      <a:r>
                        <a:rPr sz="1000" dirty="0" err="1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통합</a:t>
                      </a: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컴포넌트</a:t>
                      </a:r>
                      <a:r>
                        <a:rPr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)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70여 </a:t>
                      </a:r>
                      <a:r>
                        <a:rPr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개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기본 </a:t>
                      </a:r>
                      <a:r>
                        <a:rPr lang="en-US" altLang="ko-KR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HTML Tag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까지 포함</a:t>
                      </a:r>
                      <a:r>
                        <a:rPr lang="en-US" altLang="ko-KR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)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개발환경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3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이클립스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-</a:t>
                      </a:r>
                      <a:r>
                        <a:rPr sz="1000" b="1" spc="-229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30" dirty="0" err="1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플러그</a:t>
                      </a:r>
                      <a:r>
                        <a:rPr sz="1000" b="1" spc="-1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1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인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Studio (자체 개발환경)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Studio (이클립스 플러그 인)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3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대용량</a:t>
                      </a:r>
                      <a:r>
                        <a:rPr sz="1000" b="1" spc="-22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00" b="1" spc="-1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데이터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3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압축지원 </a:t>
                      </a:r>
                      <a:r>
                        <a:rPr sz="1000" b="1" spc="-8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/</a:t>
                      </a:r>
                      <a:r>
                        <a:rPr sz="1000" b="1" spc="-17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Lazy-Load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패킷 압축기술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압축지원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3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ea typeface="+mn-ea"/>
                          <a:cs typeface="Malgun Gothic"/>
                        </a:rPr>
                        <a:t>반응형</a:t>
                      </a:r>
                      <a:r>
                        <a:rPr sz="1000" b="1" spc="-13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ea typeface="+mn-ea"/>
                          <a:cs typeface="Malgun Gothic"/>
                        </a:rPr>
                        <a:t> </a:t>
                      </a:r>
                      <a:r>
                        <a:rPr sz="1000" b="1" spc="-13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ea typeface="+mn-ea"/>
                          <a:cs typeface="Malgun Gothic"/>
                        </a:rPr>
                        <a:t>웹</a:t>
                      </a:r>
                      <a:r>
                        <a:rPr lang="en-US" sz="1000" b="1" spc="-13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ea typeface="+mn-ea"/>
                          <a:cs typeface="Malgun Gothic"/>
                        </a:rPr>
                        <a:t> </a:t>
                      </a:r>
                      <a:r>
                        <a:rPr lang="ko-KR" altLang="en-US" sz="1000" b="1" spc="-13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ea typeface="+mn-ea"/>
                          <a:cs typeface="Malgun Gothic"/>
                        </a:rPr>
                        <a:t>지원 방식</a:t>
                      </a:r>
                      <a:endParaRPr sz="1000" b="1" spc="-13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algun Gothic"/>
                        <a:ea typeface="+mn-ea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b="1" spc="-11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Fully </a:t>
                      </a:r>
                      <a:r>
                        <a:rPr sz="1000" b="1" spc="-11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지</a:t>
                      </a:r>
                      <a:r>
                        <a:rPr sz="1000" b="1" spc="-23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원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T</a:t>
                      </a:r>
                      <a:r>
                        <a:rPr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사</a:t>
                      </a:r>
                      <a:r>
                        <a:rPr 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만의 </a:t>
                      </a:r>
                      <a:r>
                        <a:rPr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MLM </a:t>
                      </a:r>
                      <a:r>
                        <a:rPr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기능</a:t>
                      </a:r>
                      <a:r>
                        <a:rPr lang="ko-KR" altLang="en-US" sz="10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으로</a:t>
                      </a: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지원 중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일부 컴포넌트만 제한되게 지원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b="1" spc="-13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CSS</a:t>
                      </a:r>
                      <a:r>
                        <a:rPr lang="en-US" sz="1000" b="1" spc="-130" baseline="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130" baseline="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지원</a:t>
                      </a:r>
                      <a:endParaRPr sz="1000" b="1" dirty="0"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spc="-25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현재 표준인 </a:t>
                      </a:r>
                      <a:r>
                        <a:rPr sz="1000" b="1" spc="-25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CSS</a:t>
                      </a:r>
                      <a:r>
                        <a:rPr lang="en-US" sz="1000" b="1" spc="-215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3 </a:t>
                      </a:r>
                      <a:r>
                        <a:rPr lang="en-US" sz="1000" b="1" spc="-215" baseline="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40" dirty="0" err="1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지원</a:t>
                      </a:r>
                      <a:endParaRPr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별도의</a:t>
                      </a:r>
                      <a:r>
                        <a:rPr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CSS </a:t>
                      </a:r>
                      <a:r>
                        <a:rPr sz="100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코딩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필요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CSS2 </a:t>
                      </a: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까지만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지원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4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algun Gothic"/>
                          <a:cs typeface="Malgun Gothic"/>
                        </a:rPr>
                        <a:t>모바일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algun Gothic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13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별도</a:t>
                      </a:r>
                      <a:r>
                        <a:rPr sz="1000" b="1" spc="-13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개발 </a:t>
                      </a:r>
                      <a:r>
                        <a:rPr sz="1000" b="1" spc="-125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구분</a:t>
                      </a:r>
                      <a:r>
                        <a:rPr sz="1000" b="1" spc="-12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25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없이</a:t>
                      </a:r>
                      <a:r>
                        <a:rPr lang="en-US" sz="1000" b="1" spc="-12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229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 </a:t>
                      </a:r>
                      <a:r>
                        <a:rPr sz="1000" b="1" spc="-14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개발</a:t>
                      </a:r>
                      <a:endParaRPr sz="1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별도의 Hybrid로 개발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별도의 Hybrid로 개발</a:t>
                      </a: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b="1" spc="-130" dirty="0" smtClean="0">
                          <a:solidFill>
                            <a:srgbClr val="231F20"/>
                          </a:solidFill>
                          <a:latin typeface="Malgun Gothic"/>
                          <a:ea typeface="+mn-ea"/>
                          <a:cs typeface="Malgun Gothic"/>
                        </a:rPr>
                        <a:t>벤더 </a:t>
                      </a:r>
                      <a:r>
                        <a:rPr sz="1000" b="1" spc="-130" dirty="0" err="1" smtClean="0">
                          <a:solidFill>
                            <a:srgbClr val="231F20"/>
                          </a:solidFill>
                          <a:latin typeface="Malgun Gothic"/>
                          <a:ea typeface="+mn-ea"/>
                          <a:cs typeface="Malgun Gothic"/>
                        </a:rPr>
                        <a:t>기술지원</a:t>
                      </a:r>
                      <a:r>
                        <a:rPr lang="ko-KR" altLang="en-US" sz="1000" b="1" spc="-130" baseline="0" dirty="0" smtClean="0">
                          <a:solidFill>
                            <a:srgbClr val="231F20"/>
                          </a:solidFill>
                          <a:latin typeface="Malgun Gothic"/>
                          <a:ea typeface="+mn-ea"/>
                          <a:cs typeface="Malgun Gothic"/>
                        </a:rPr>
                        <a:t> 의존도</a:t>
                      </a:r>
                      <a:endParaRPr sz="1000" b="1" spc="-130" dirty="0">
                        <a:solidFill>
                          <a:srgbClr val="231F20"/>
                        </a:solidFill>
                        <a:latin typeface="Malgun Gothic"/>
                        <a:ea typeface="+mn-ea"/>
                        <a:cs typeface="Malgun Gothic"/>
                      </a:endParaRPr>
                    </a:p>
                  </a:txBody>
                  <a:tcPr marL="9793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000" b="1" spc="-130" baseline="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000" b="1" spc="-130" baseline="0" dirty="0" smtClean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낮음</a:t>
                      </a:r>
                      <a:endParaRPr sz="1000" dirty="0">
                        <a:latin typeface="Malgun Gothic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높음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000" dirty="0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"/>
                        </a:rPr>
                        <a:t>높음</a:t>
                      </a:r>
                      <a:endParaRPr sz="10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"/>
                      </a:endParaRPr>
                    </a:p>
                  </a:txBody>
                  <a:tcPr marL="6529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7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34963" y="308007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SBUx의 특징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94532" y="380634"/>
            <a:ext cx="381531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>
                <a:solidFill>
                  <a:srgbClr val="807C7F"/>
                </a:solidFill>
                <a:latin typeface="Malgun Gothic"/>
                <a:cs typeface="Malgun Gothic"/>
              </a:rPr>
              <a:t>8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153" y="1029462"/>
            <a:ext cx="1014531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-1517280">
              <a:lnSpc>
                <a:spcPct val="125000"/>
              </a:lnSpc>
            </a:pP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SBUx Runtime Engine 은 Web 표준을 준수하는 </a:t>
            </a:r>
            <a:r>
              <a:rPr sz="16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JavaScript 기반 UI Framework </a:t>
            </a:r>
            <a:r>
              <a:rPr sz="16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Library</a:t>
            </a:r>
            <a:r>
              <a:rPr lang="en-US"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</a:t>
            </a:r>
            <a:r>
              <a:rPr sz="1600" spc="-4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이며</a:t>
            </a:r>
            <a:r>
              <a:rPr sz="1600" spc="-4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 </a:t>
            </a:r>
            <a:endParaRPr lang="en-US" sz="1600" spc="-45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ulim"/>
            </a:endParaRPr>
          </a:p>
          <a:p>
            <a:pPr marL="11516" marR="4607" indent="-1517280">
              <a:lnSpc>
                <a:spcPct val="125000"/>
              </a:lnSpc>
            </a:pPr>
            <a:r>
              <a:rPr sz="1600" spc="-4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강력한</a:t>
            </a:r>
            <a:r>
              <a:rPr sz="16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ulim"/>
              </a:rPr>
              <a:t> 성능, 미려한 표현을 지향합니다.</a:t>
            </a:r>
          </a:p>
        </p:txBody>
      </p:sp>
      <p:sp>
        <p:nvSpPr>
          <p:cNvPr id="8" name="object 8"/>
          <p:cNvSpPr/>
          <p:nvPr/>
        </p:nvSpPr>
        <p:spPr>
          <a:xfrm>
            <a:off x="2370234" y="2448370"/>
            <a:ext cx="3795221" cy="294243"/>
          </a:xfrm>
          <a:custGeom>
            <a:avLst/>
            <a:gdLst/>
            <a:ahLst/>
            <a:cxnLst/>
            <a:rect l="l" t="t" r="r" b="b"/>
            <a:pathLst>
              <a:path w="4185285" h="324485">
                <a:moveTo>
                  <a:pt x="4077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324002"/>
                </a:lnTo>
                <a:lnTo>
                  <a:pt x="4185005" y="324002"/>
                </a:lnTo>
                <a:lnTo>
                  <a:pt x="4185005" y="108000"/>
                </a:lnTo>
                <a:lnTo>
                  <a:pt x="4183318" y="45562"/>
                </a:lnTo>
                <a:lnTo>
                  <a:pt x="4171505" y="13500"/>
                </a:lnTo>
                <a:lnTo>
                  <a:pt x="4139442" y="1687"/>
                </a:lnTo>
                <a:lnTo>
                  <a:pt x="4077004" y="0"/>
                </a:lnTo>
                <a:close/>
              </a:path>
            </a:pathLst>
          </a:custGeom>
          <a:solidFill>
            <a:srgbClr val="4574A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2466557" y="2483862"/>
            <a:ext cx="2048187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강력한 </a:t>
            </a:r>
            <a:r>
              <a:rPr sz="1270" b="1" spc="-113" dirty="0" err="1">
                <a:solidFill>
                  <a:srgbClr val="FFFFFF"/>
                </a:solidFill>
                <a:latin typeface="Malgun Gothic"/>
                <a:cs typeface="Malgun Gothic"/>
              </a:rPr>
              <a:t>기능의</a:t>
            </a:r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270" b="1" spc="-113" dirty="0" smtClean="0">
                <a:solidFill>
                  <a:srgbClr val="FFFFFF"/>
                </a:solidFill>
                <a:latin typeface="Malgun Gothic"/>
                <a:cs typeface="Malgun Gothic"/>
              </a:rPr>
              <a:t>컴포넌트</a:t>
            </a:r>
            <a:r>
              <a:rPr sz="1270" b="1" spc="-272" dirty="0" smtClean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집합체</a:t>
            </a:r>
            <a:endParaRPr sz="1270" dirty="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8721" y="4789084"/>
            <a:ext cx="2293486" cy="51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•One</a:t>
            </a:r>
            <a:r>
              <a:rPr sz="997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Source</a:t>
            </a:r>
            <a:r>
              <a:rPr sz="997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Multi</a:t>
            </a:r>
            <a:r>
              <a:rPr sz="997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Use</a:t>
            </a:r>
            <a:r>
              <a:rPr sz="997" spc="-10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실현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1708" marR="4607" indent="-100768">
              <a:spcBef>
                <a:spcPts val="435"/>
              </a:spcBef>
            </a:pPr>
            <a:r>
              <a:rPr sz="997" spc="22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•웹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표준을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준수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하여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4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Bootstrap,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jQuery</a:t>
            </a:r>
            <a:r>
              <a:rPr sz="997" spc="-10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 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외부 </a:t>
            </a:r>
            <a:r>
              <a:rPr sz="997" spc="-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라이브러리와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연동</a:t>
            </a:r>
            <a:r>
              <a:rPr sz="997" spc="-1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9859" y="4789084"/>
            <a:ext cx="1793675" cy="86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•사용자</a:t>
            </a:r>
            <a:r>
              <a:rPr sz="997" spc="-2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3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UX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환경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개선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20346" marR="4607" indent="-109405">
              <a:spcBef>
                <a:spcPts val="435"/>
              </a:spcBef>
            </a:pPr>
            <a:r>
              <a:rPr sz="997" spc="1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•CSS,</a:t>
            </a:r>
            <a:r>
              <a:rPr sz="997" spc="-20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4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Theme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등을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이용하여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쉬운 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디자인</a:t>
            </a:r>
            <a:r>
              <a:rPr sz="997" spc="-17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적용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1708" marR="278120" indent="-100768">
              <a:spcBef>
                <a:spcPts val="435"/>
              </a:spcBef>
            </a:pPr>
            <a:r>
              <a:rPr sz="997" spc="-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•SBGrid, </a:t>
            </a:r>
            <a:r>
              <a:rPr sz="997" spc="-5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SBChart</a:t>
            </a:r>
            <a:r>
              <a:rPr sz="997" spc="-254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등 </a:t>
            </a:r>
            <a:r>
              <a:rPr sz="997" spc="-100" dirty="0" err="1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다양한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 </a:t>
            </a:r>
            <a:r>
              <a:rPr lang="ko-KR" altLang="en-US" sz="997" spc="-91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컴포넌트</a:t>
            </a:r>
            <a:r>
              <a:rPr sz="997" spc="-181" dirty="0" smtClean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8733" y="4789084"/>
            <a:ext cx="1921507" cy="1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682" marR="340308" indent="-134741"/>
            <a:r>
              <a:rPr sz="99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•2Way-Data </a:t>
            </a:r>
            <a:r>
              <a:rPr sz="997" spc="-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Binding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을</a:t>
            </a:r>
            <a:r>
              <a:rPr sz="997" spc="-24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통한  </a:t>
            </a:r>
            <a:r>
              <a:rPr sz="997" spc="-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Thin </a:t>
            </a:r>
            <a:r>
              <a:rPr sz="997" spc="-7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Code</a:t>
            </a:r>
            <a:r>
              <a:rPr sz="997" spc="-20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추구.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33014" marR="52974" indent="-122073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•경량화</a:t>
            </a:r>
            <a:r>
              <a:rPr sz="997" spc="-19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된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소스로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인한 빠른 개발 </a:t>
            </a:r>
            <a:r>
              <a:rPr sz="997" spc="-68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/ 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쉬운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유지보수</a:t>
            </a:r>
            <a:r>
              <a:rPr sz="997" spc="-185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24377" marR="4607" indent="-113436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•간편한</a:t>
            </a:r>
            <a:r>
              <a:rPr sz="997" spc="-227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32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Default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속성 관리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기능으로  </a:t>
            </a:r>
            <a:r>
              <a:rPr sz="997" spc="-7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손 </a:t>
            </a:r>
            <a:r>
              <a:rPr sz="997" spc="-86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쉬운 화면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공통화</a:t>
            </a:r>
            <a:r>
              <a:rPr sz="997" spc="-19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가능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1516">
              <a:spcBef>
                <a:spcPts val="435"/>
              </a:spcBef>
            </a:pPr>
            <a:r>
              <a:rPr sz="997" spc="59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•편리한</a:t>
            </a:r>
            <a:r>
              <a:rPr sz="997" spc="-16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다국어 </a:t>
            </a:r>
            <a:r>
              <a:rPr sz="997" spc="-100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rPr>
              <a:t>지원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29668" y="3022713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3094983" y="3596206"/>
            <a:ext cx="838392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웹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표준</a:t>
            </a:r>
            <a:r>
              <a:rPr sz="1270" b="1" spc="-277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준수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23048" y="3022713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5809738" y="3596206"/>
            <a:ext cx="795780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강력한</a:t>
            </a:r>
            <a:r>
              <a:rPr sz="1270" b="1" spc="-222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성능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6441" y="3022713"/>
            <a:ext cx="1372752" cy="1372752"/>
          </a:xfrm>
          <a:custGeom>
            <a:avLst/>
            <a:gdLst/>
            <a:ahLst/>
            <a:cxnLst/>
            <a:rect l="l" t="t" r="r" b="b"/>
            <a:pathLst>
              <a:path w="1513840" h="1513839">
                <a:moveTo>
                  <a:pt x="756894" y="0"/>
                </a:moveTo>
                <a:lnTo>
                  <a:pt x="709027" y="1489"/>
                </a:lnTo>
                <a:lnTo>
                  <a:pt x="661951" y="5897"/>
                </a:lnTo>
                <a:lnTo>
                  <a:pt x="615755" y="13135"/>
                </a:lnTo>
                <a:lnTo>
                  <a:pt x="570527" y="23116"/>
                </a:lnTo>
                <a:lnTo>
                  <a:pt x="526357" y="35749"/>
                </a:lnTo>
                <a:lnTo>
                  <a:pt x="483332" y="50947"/>
                </a:lnTo>
                <a:lnTo>
                  <a:pt x="441542" y="68621"/>
                </a:lnTo>
                <a:lnTo>
                  <a:pt x="401075" y="88682"/>
                </a:lnTo>
                <a:lnTo>
                  <a:pt x="362019" y="111041"/>
                </a:lnTo>
                <a:lnTo>
                  <a:pt x="324464" y="135610"/>
                </a:lnTo>
                <a:lnTo>
                  <a:pt x="288499" y="162300"/>
                </a:lnTo>
                <a:lnTo>
                  <a:pt x="254211" y="191023"/>
                </a:lnTo>
                <a:lnTo>
                  <a:pt x="221689" y="221689"/>
                </a:lnTo>
                <a:lnTo>
                  <a:pt x="191023" y="254211"/>
                </a:lnTo>
                <a:lnTo>
                  <a:pt x="162300" y="288499"/>
                </a:lnTo>
                <a:lnTo>
                  <a:pt x="135610" y="324464"/>
                </a:lnTo>
                <a:lnTo>
                  <a:pt x="111041" y="362019"/>
                </a:lnTo>
                <a:lnTo>
                  <a:pt x="88682" y="401075"/>
                </a:lnTo>
                <a:lnTo>
                  <a:pt x="68621" y="441542"/>
                </a:lnTo>
                <a:lnTo>
                  <a:pt x="50947" y="483332"/>
                </a:lnTo>
                <a:lnTo>
                  <a:pt x="35749" y="526357"/>
                </a:lnTo>
                <a:lnTo>
                  <a:pt x="23116" y="570527"/>
                </a:lnTo>
                <a:lnTo>
                  <a:pt x="13135" y="615755"/>
                </a:lnTo>
                <a:lnTo>
                  <a:pt x="5897" y="661951"/>
                </a:lnTo>
                <a:lnTo>
                  <a:pt x="1489" y="709027"/>
                </a:lnTo>
                <a:lnTo>
                  <a:pt x="0" y="756894"/>
                </a:lnTo>
                <a:lnTo>
                  <a:pt x="1489" y="804761"/>
                </a:lnTo>
                <a:lnTo>
                  <a:pt x="5897" y="851837"/>
                </a:lnTo>
                <a:lnTo>
                  <a:pt x="13135" y="898033"/>
                </a:lnTo>
                <a:lnTo>
                  <a:pt x="23116" y="943261"/>
                </a:lnTo>
                <a:lnTo>
                  <a:pt x="35749" y="987432"/>
                </a:lnTo>
                <a:lnTo>
                  <a:pt x="50947" y="1030456"/>
                </a:lnTo>
                <a:lnTo>
                  <a:pt x="68621" y="1072247"/>
                </a:lnTo>
                <a:lnTo>
                  <a:pt x="88682" y="1112714"/>
                </a:lnTo>
                <a:lnTo>
                  <a:pt x="111041" y="1151769"/>
                </a:lnTo>
                <a:lnTo>
                  <a:pt x="135610" y="1189324"/>
                </a:lnTo>
                <a:lnTo>
                  <a:pt x="162300" y="1225290"/>
                </a:lnTo>
                <a:lnTo>
                  <a:pt x="191023" y="1259578"/>
                </a:lnTo>
                <a:lnTo>
                  <a:pt x="221689" y="1292099"/>
                </a:lnTo>
                <a:lnTo>
                  <a:pt x="254211" y="1322765"/>
                </a:lnTo>
                <a:lnTo>
                  <a:pt x="288499" y="1351488"/>
                </a:lnTo>
                <a:lnTo>
                  <a:pt x="324464" y="1378178"/>
                </a:lnTo>
                <a:lnTo>
                  <a:pt x="362019" y="1402747"/>
                </a:lnTo>
                <a:lnTo>
                  <a:pt x="401075" y="1425106"/>
                </a:lnTo>
                <a:lnTo>
                  <a:pt x="441542" y="1445167"/>
                </a:lnTo>
                <a:lnTo>
                  <a:pt x="483332" y="1462841"/>
                </a:lnTo>
                <a:lnTo>
                  <a:pt x="526357" y="1478039"/>
                </a:lnTo>
                <a:lnTo>
                  <a:pt x="570527" y="1490672"/>
                </a:lnTo>
                <a:lnTo>
                  <a:pt x="615755" y="1500653"/>
                </a:lnTo>
                <a:lnTo>
                  <a:pt x="661951" y="1507891"/>
                </a:lnTo>
                <a:lnTo>
                  <a:pt x="709027" y="1512300"/>
                </a:lnTo>
                <a:lnTo>
                  <a:pt x="756894" y="1513789"/>
                </a:lnTo>
                <a:lnTo>
                  <a:pt x="804761" y="1512300"/>
                </a:lnTo>
                <a:lnTo>
                  <a:pt x="851837" y="1507891"/>
                </a:lnTo>
                <a:lnTo>
                  <a:pt x="898033" y="1500653"/>
                </a:lnTo>
                <a:lnTo>
                  <a:pt x="943261" y="1490672"/>
                </a:lnTo>
                <a:lnTo>
                  <a:pt x="987432" y="1478039"/>
                </a:lnTo>
                <a:lnTo>
                  <a:pt x="1030456" y="1462841"/>
                </a:lnTo>
                <a:lnTo>
                  <a:pt x="1072247" y="1445167"/>
                </a:lnTo>
                <a:lnTo>
                  <a:pt x="1112714" y="1425106"/>
                </a:lnTo>
                <a:lnTo>
                  <a:pt x="1151769" y="1402747"/>
                </a:lnTo>
                <a:lnTo>
                  <a:pt x="1189324" y="1378178"/>
                </a:lnTo>
                <a:lnTo>
                  <a:pt x="1225290" y="1351488"/>
                </a:lnTo>
                <a:lnTo>
                  <a:pt x="1259578" y="1322765"/>
                </a:lnTo>
                <a:lnTo>
                  <a:pt x="1292099" y="1292099"/>
                </a:lnTo>
                <a:lnTo>
                  <a:pt x="1322765" y="1259578"/>
                </a:lnTo>
                <a:lnTo>
                  <a:pt x="1351488" y="1225290"/>
                </a:lnTo>
                <a:lnTo>
                  <a:pt x="1378178" y="1189324"/>
                </a:lnTo>
                <a:lnTo>
                  <a:pt x="1402747" y="1151769"/>
                </a:lnTo>
                <a:lnTo>
                  <a:pt x="1425106" y="1112714"/>
                </a:lnTo>
                <a:lnTo>
                  <a:pt x="1445167" y="1072247"/>
                </a:lnTo>
                <a:lnTo>
                  <a:pt x="1462841" y="1030456"/>
                </a:lnTo>
                <a:lnTo>
                  <a:pt x="1478039" y="987432"/>
                </a:lnTo>
                <a:lnTo>
                  <a:pt x="1490672" y="943261"/>
                </a:lnTo>
                <a:lnTo>
                  <a:pt x="1500653" y="898033"/>
                </a:lnTo>
                <a:lnTo>
                  <a:pt x="1507891" y="851837"/>
                </a:lnTo>
                <a:lnTo>
                  <a:pt x="1512300" y="804761"/>
                </a:lnTo>
                <a:lnTo>
                  <a:pt x="1513789" y="756894"/>
                </a:lnTo>
                <a:lnTo>
                  <a:pt x="1512300" y="709027"/>
                </a:lnTo>
                <a:lnTo>
                  <a:pt x="1507891" y="661951"/>
                </a:lnTo>
                <a:lnTo>
                  <a:pt x="1500653" y="615755"/>
                </a:lnTo>
                <a:lnTo>
                  <a:pt x="1490672" y="570527"/>
                </a:lnTo>
                <a:lnTo>
                  <a:pt x="1478039" y="526357"/>
                </a:lnTo>
                <a:lnTo>
                  <a:pt x="1462841" y="483332"/>
                </a:lnTo>
                <a:lnTo>
                  <a:pt x="1445167" y="441542"/>
                </a:lnTo>
                <a:lnTo>
                  <a:pt x="1425106" y="401075"/>
                </a:lnTo>
                <a:lnTo>
                  <a:pt x="1402747" y="362019"/>
                </a:lnTo>
                <a:lnTo>
                  <a:pt x="1378178" y="324464"/>
                </a:lnTo>
                <a:lnTo>
                  <a:pt x="1351488" y="288499"/>
                </a:lnTo>
                <a:lnTo>
                  <a:pt x="1322765" y="254211"/>
                </a:lnTo>
                <a:lnTo>
                  <a:pt x="1292099" y="221689"/>
                </a:lnTo>
                <a:lnTo>
                  <a:pt x="1259578" y="191023"/>
                </a:lnTo>
                <a:lnTo>
                  <a:pt x="1225290" y="162300"/>
                </a:lnTo>
                <a:lnTo>
                  <a:pt x="1189324" y="135610"/>
                </a:lnTo>
                <a:lnTo>
                  <a:pt x="1151769" y="111041"/>
                </a:lnTo>
                <a:lnTo>
                  <a:pt x="1112714" y="88682"/>
                </a:lnTo>
                <a:lnTo>
                  <a:pt x="1072247" y="68621"/>
                </a:lnTo>
                <a:lnTo>
                  <a:pt x="1030456" y="50947"/>
                </a:lnTo>
                <a:lnTo>
                  <a:pt x="987432" y="35749"/>
                </a:lnTo>
                <a:lnTo>
                  <a:pt x="943261" y="23116"/>
                </a:lnTo>
                <a:lnTo>
                  <a:pt x="898033" y="13135"/>
                </a:lnTo>
                <a:lnTo>
                  <a:pt x="851837" y="5897"/>
                </a:lnTo>
                <a:lnTo>
                  <a:pt x="804761" y="1489"/>
                </a:lnTo>
                <a:lnTo>
                  <a:pt x="756894" y="0"/>
                </a:lnTo>
                <a:close/>
              </a:path>
            </a:pathLst>
          </a:custGeom>
          <a:solidFill>
            <a:srgbClr val="314D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8335842" y="3596206"/>
            <a:ext cx="1130332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spc="-113" dirty="0">
                <a:solidFill>
                  <a:srgbClr val="FFFFFF"/>
                </a:solidFill>
                <a:latin typeface="Malgun Gothic"/>
                <a:cs typeface="Malgun Gothic"/>
              </a:rPr>
              <a:t>미려한 </a:t>
            </a:r>
            <a:r>
              <a:rPr sz="1270" b="1" spc="-109" dirty="0">
                <a:solidFill>
                  <a:srgbClr val="FFFFFF"/>
                </a:solidFill>
                <a:latin typeface="Malgun Gothic"/>
                <a:cs typeface="Malgun Gothic"/>
              </a:rPr>
              <a:t>화면</a:t>
            </a:r>
            <a:r>
              <a:rPr sz="1270" b="1" spc="-24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122" dirty="0">
                <a:solidFill>
                  <a:srgbClr val="FFFFFF"/>
                </a:solidFill>
                <a:latin typeface="Malgun Gothic"/>
                <a:cs typeface="Malgun Gothic"/>
              </a:rPr>
              <a:t>표현</a:t>
            </a:r>
            <a:endParaRPr sz="127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3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4963" y="296863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00" b="1" spc="-45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SBUx</a:t>
            </a:r>
            <a:r>
              <a:rPr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en-US" sz="3200" b="1" spc="-4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컴포넌트</a:t>
            </a:r>
            <a:r>
              <a:rPr 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3200" b="1" spc="-45" dirty="0" smtClean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유형</a:t>
            </a:r>
            <a:endParaRPr sz="3200" b="1" spc="-4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5993" y="415226"/>
            <a:ext cx="350070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US" sz="3264" b="1" spc="295" dirty="0">
                <a:solidFill>
                  <a:srgbClr val="807C7F"/>
                </a:solidFill>
                <a:latin typeface="Malgun Gothic"/>
                <a:cs typeface="Malgun Gothic"/>
              </a:rPr>
              <a:t>9</a:t>
            </a:r>
            <a:endParaRPr sz="3264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5256" y="2089277"/>
            <a:ext cx="1550680" cy="309215"/>
          </a:xfrm>
          <a:custGeom>
            <a:avLst/>
            <a:gdLst/>
            <a:ahLst/>
            <a:cxnLst/>
            <a:rect l="l" t="t" r="r" b="b"/>
            <a:pathLst>
              <a:path w="1710055" h="340994">
                <a:moveTo>
                  <a:pt x="0" y="340448"/>
                </a:moveTo>
                <a:lnTo>
                  <a:pt x="1710004" y="340448"/>
                </a:lnTo>
                <a:lnTo>
                  <a:pt x="1710004" y="0"/>
                </a:lnTo>
                <a:lnTo>
                  <a:pt x="0" y="0"/>
                </a:lnTo>
                <a:lnTo>
                  <a:pt x="0" y="340448"/>
                </a:lnTo>
                <a:close/>
              </a:path>
            </a:pathLst>
          </a:custGeom>
          <a:solidFill>
            <a:srgbClr val="9EB94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465256" y="2130770"/>
            <a:ext cx="1550680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017"/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입력</a:t>
            </a:r>
            <a:r>
              <a:rPr sz="1270" b="1" spc="-168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계열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68452" y="2089277"/>
            <a:ext cx="1550680" cy="309215"/>
          </a:xfrm>
          <a:custGeom>
            <a:avLst/>
            <a:gdLst/>
            <a:ahLst/>
            <a:cxnLst/>
            <a:rect l="l" t="t" r="r" b="b"/>
            <a:pathLst>
              <a:path w="1710054" h="340994">
                <a:moveTo>
                  <a:pt x="0" y="340448"/>
                </a:moveTo>
                <a:lnTo>
                  <a:pt x="1710004" y="340448"/>
                </a:lnTo>
                <a:lnTo>
                  <a:pt x="1710004" y="0"/>
                </a:lnTo>
                <a:lnTo>
                  <a:pt x="0" y="0"/>
                </a:lnTo>
                <a:lnTo>
                  <a:pt x="0" y="340448"/>
                </a:lnTo>
                <a:close/>
              </a:path>
            </a:pathLst>
          </a:custGeom>
          <a:solidFill>
            <a:srgbClr val="68AF6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4368452" y="2130770"/>
            <a:ext cx="1550680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017"/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선택</a:t>
            </a:r>
            <a:r>
              <a:rPr sz="1270" b="1" spc="-168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계열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648" y="2089277"/>
            <a:ext cx="1550680" cy="309215"/>
          </a:xfrm>
          <a:custGeom>
            <a:avLst/>
            <a:gdLst/>
            <a:ahLst/>
            <a:cxnLst/>
            <a:rect l="l" t="t" r="r" b="b"/>
            <a:pathLst>
              <a:path w="1710054" h="340994">
                <a:moveTo>
                  <a:pt x="0" y="340448"/>
                </a:moveTo>
                <a:lnTo>
                  <a:pt x="1710004" y="340448"/>
                </a:lnTo>
                <a:lnTo>
                  <a:pt x="1710004" y="0"/>
                </a:lnTo>
                <a:lnTo>
                  <a:pt x="0" y="0"/>
                </a:lnTo>
                <a:lnTo>
                  <a:pt x="0" y="340448"/>
                </a:lnTo>
                <a:close/>
              </a:path>
            </a:pathLst>
          </a:custGeom>
          <a:solidFill>
            <a:srgbClr val="AD317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6271648" y="2130770"/>
            <a:ext cx="1550680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017"/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버튼</a:t>
            </a:r>
            <a:r>
              <a:rPr sz="1270" b="1" spc="-168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계열</a:t>
            </a:r>
            <a:endParaRPr sz="1270" dirty="0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74843" y="2089277"/>
            <a:ext cx="1550680" cy="309215"/>
          </a:xfrm>
          <a:custGeom>
            <a:avLst/>
            <a:gdLst/>
            <a:ahLst/>
            <a:cxnLst/>
            <a:rect l="l" t="t" r="r" b="b"/>
            <a:pathLst>
              <a:path w="1710054" h="340994">
                <a:moveTo>
                  <a:pt x="0" y="340448"/>
                </a:moveTo>
                <a:lnTo>
                  <a:pt x="1710004" y="340448"/>
                </a:lnTo>
                <a:lnTo>
                  <a:pt x="1710004" y="0"/>
                </a:lnTo>
                <a:lnTo>
                  <a:pt x="0" y="0"/>
                </a:lnTo>
                <a:lnTo>
                  <a:pt x="0" y="340448"/>
                </a:lnTo>
                <a:close/>
              </a:path>
            </a:pathLst>
          </a:custGeom>
          <a:solidFill>
            <a:srgbClr val="6C6C7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8174843" y="2130770"/>
            <a:ext cx="1550680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017"/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확장</a:t>
            </a:r>
            <a:r>
              <a:rPr sz="1270" b="1" spc="-168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70" b="1" spc="-91" dirty="0">
                <a:solidFill>
                  <a:srgbClr val="FFFFFF"/>
                </a:solidFill>
                <a:latin typeface="Malgun Gothic"/>
                <a:cs typeface="Malgun Gothic"/>
              </a:rPr>
              <a:t>계열</a:t>
            </a:r>
            <a:endParaRPr sz="127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5256" y="2661330"/>
            <a:ext cx="1550680" cy="2841039"/>
          </a:xfrm>
          <a:prstGeom prst="rect">
            <a:avLst/>
          </a:prstGeom>
          <a:solidFill>
            <a:srgbClr val="CEDCA4"/>
          </a:solidFill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224" dirty="0">
              <a:latin typeface="Times New Roman"/>
              <a:cs typeface="Times New Roman"/>
            </a:endParaRPr>
          </a:p>
          <a:p>
            <a:pPr marL="97889"/>
            <a:r>
              <a:rPr sz="1088" b="1" spc="36" dirty="0">
                <a:solidFill>
                  <a:srgbClr val="231F20"/>
                </a:solidFill>
                <a:latin typeface="Malgun Gothic"/>
                <a:cs typeface="Malgun Gothic"/>
              </a:rPr>
              <a:t>•Input</a:t>
            </a:r>
            <a:endParaRPr sz="1088" dirty="0">
              <a:latin typeface="Malgun Gothic"/>
              <a:cs typeface="Malgun Gothic"/>
            </a:endParaRPr>
          </a:p>
          <a:p>
            <a:pPr marL="325337" marR="136469" indent="-97312">
              <a:lnSpc>
                <a:spcPts val="1451"/>
              </a:lnSpc>
              <a:buChar char="-"/>
              <a:tabLst>
                <a:tab pos="312093" algn="l"/>
              </a:tabLst>
            </a:pPr>
            <a:r>
              <a:rPr sz="997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Masking, </a:t>
            </a:r>
            <a:r>
              <a:rPr sz="997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Placeholder,  </a:t>
            </a:r>
            <a:r>
              <a:rPr sz="997" spc="-5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Format, </a:t>
            </a:r>
            <a:r>
              <a:rPr sz="997" spc="-9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Icon, </a:t>
            </a:r>
            <a:r>
              <a:rPr sz="997" spc="-13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버튼,  </a:t>
            </a:r>
            <a:r>
              <a:rPr sz="997" spc="-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Min/Max </a:t>
            </a:r>
            <a:r>
              <a:rPr sz="997" spc="-4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Length</a:t>
            </a:r>
            <a:r>
              <a:rPr sz="997" spc="-19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32"/>
              </a:spcBef>
              <a:buClr>
                <a:srgbClr val="231F20"/>
              </a:buClr>
              <a:buFont typeface="Gulim"/>
              <a:buChar char="-"/>
            </a:pPr>
            <a:endParaRPr sz="1360" dirty="0">
              <a:latin typeface="Times New Roman"/>
              <a:cs typeface="Times New Roman"/>
            </a:endParaRPr>
          </a:p>
          <a:p>
            <a:pPr marL="97889"/>
            <a:r>
              <a:rPr sz="1088" b="1" spc="68" dirty="0">
                <a:solidFill>
                  <a:srgbClr val="231F20"/>
                </a:solidFill>
                <a:latin typeface="Malgun Gothic"/>
                <a:cs typeface="Malgun Gothic"/>
              </a:rPr>
              <a:t>•Date</a:t>
            </a:r>
            <a:r>
              <a:rPr sz="1088" b="1" spc="-1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88" b="1" spc="-41" dirty="0">
                <a:solidFill>
                  <a:srgbClr val="231F20"/>
                </a:solidFill>
                <a:latin typeface="Malgun Gothic"/>
                <a:cs typeface="Malgun Gothic"/>
              </a:rPr>
              <a:t>Picker</a:t>
            </a:r>
            <a:endParaRPr sz="1088" dirty="0">
              <a:latin typeface="Malgun Gothic"/>
              <a:cs typeface="Malgun Gothic"/>
            </a:endParaRPr>
          </a:p>
          <a:p>
            <a:pPr marL="325337" marR="390980" indent="-65067">
              <a:lnSpc>
                <a:spcPts val="1451"/>
              </a:lnSpc>
              <a:buChar char="-"/>
              <a:tabLst>
                <a:tab pos="344339" algn="l"/>
              </a:tabLst>
            </a:pPr>
            <a:r>
              <a:rPr sz="997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Calendar</a:t>
            </a:r>
            <a:r>
              <a:rPr sz="997" spc="-1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locale,  </a:t>
            </a:r>
            <a:r>
              <a:rPr sz="997" spc="-5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Format,  </a:t>
            </a:r>
            <a:r>
              <a:rPr sz="997" spc="-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Min/Max </a:t>
            </a:r>
            <a:r>
              <a:rPr sz="997" spc="-6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Day</a:t>
            </a:r>
            <a:r>
              <a:rPr sz="997" spc="-19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32"/>
              </a:spcBef>
              <a:buClr>
                <a:srgbClr val="231F20"/>
              </a:buClr>
              <a:buFont typeface="Gulim"/>
              <a:buChar char="-"/>
            </a:pPr>
            <a:endParaRPr sz="1360" dirty="0">
              <a:latin typeface="Times New Roman"/>
              <a:cs typeface="Times New Roman"/>
            </a:endParaRPr>
          </a:p>
          <a:p>
            <a:pPr marL="97889"/>
            <a:r>
              <a:rPr sz="1088" b="1" spc="23" dirty="0">
                <a:solidFill>
                  <a:srgbClr val="231F20"/>
                </a:solidFill>
                <a:latin typeface="Malgun Gothic"/>
                <a:cs typeface="Malgun Gothic"/>
              </a:rPr>
              <a:t>•TextArea</a:t>
            </a:r>
            <a:endParaRPr sz="1088" dirty="0">
              <a:latin typeface="Malgun Gothic"/>
              <a:cs typeface="Malgun Gothic"/>
            </a:endParaRPr>
          </a:p>
          <a:p>
            <a:pPr marL="325337" marR="349522" indent="-65067">
              <a:lnSpc>
                <a:spcPts val="1451"/>
              </a:lnSpc>
              <a:buChar char="-"/>
              <a:tabLst>
                <a:tab pos="344339" algn="l"/>
              </a:tabLst>
            </a:pPr>
            <a:r>
              <a:rPr sz="997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Placeholder,  </a:t>
            </a:r>
            <a:r>
              <a:rPr sz="997" spc="-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Min/Max</a:t>
            </a:r>
            <a:r>
              <a:rPr sz="997" spc="-154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5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Length,  </a:t>
            </a:r>
            <a:r>
              <a:rPr sz="997" spc="-6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Auto-resize</a:t>
            </a:r>
            <a:r>
              <a:rPr sz="997" spc="-17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8452" y="2661330"/>
            <a:ext cx="1550680" cy="3122205"/>
          </a:xfrm>
          <a:prstGeom prst="rect">
            <a:avLst/>
          </a:prstGeom>
          <a:solidFill>
            <a:srgbClr val="B3D7B5"/>
          </a:solidFill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224" dirty="0">
              <a:latin typeface="Times New Roman"/>
              <a:cs typeface="Times New Roman"/>
            </a:endParaRPr>
          </a:p>
          <a:p>
            <a:pPr marL="97889"/>
            <a:r>
              <a:rPr sz="1088" b="1" spc="54" dirty="0">
                <a:solidFill>
                  <a:srgbClr val="231F20"/>
                </a:solidFill>
                <a:latin typeface="Malgun Gothic"/>
                <a:cs typeface="Malgun Gothic"/>
              </a:rPr>
              <a:t>•Select</a:t>
            </a:r>
            <a:endParaRPr sz="1088" dirty="0">
              <a:latin typeface="Malgun Gothic"/>
              <a:cs typeface="Malgun Gothic"/>
            </a:endParaRPr>
          </a:p>
          <a:p>
            <a:pPr marL="325337" marR="275817" indent="-97312">
              <a:lnSpc>
                <a:spcPts val="1451"/>
              </a:lnSpc>
              <a:buChar char="-"/>
              <a:tabLst>
                <a:tab pos="312093" algn="l"/>
              </a:tabLst>
            </a:pPr>
            <a:r>
              <a:rPr sz="997" spc="-8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Locale,  </a:t>
            </a:r>
            <a:r>
              <a:rPr sz="997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enable/disable,  </a:t>
            </a:r>
            <a:r>
              <a:rPr sz="997" spc="-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relate-select,</a:t>
            </a:r>
            <a:r>
              <a:rPr sz="997" spc="-1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개별  </a:t>
            </a:r>
            <a:r>
              <a:rPr sz="997" spc="-3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item </a:t>
            </a:r>
            <a:r>
              <a:rPr sz="997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CSS </a:t>
            </a:r>
            <a:r>
              <a:rPr sz="997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적용</a:t>
            </a:r>
            <a:r>
              <a:rPr sz="997" spc="-23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97889">
              <a:spcBef>
                <a:spcPts val="871"/>
              </a:spcBef>
            </a:pPr>
            <a:r>
              <a:rPr sz="1088" b="1" spc="14" dirty="0">
                <a:solidFill>
                  <a:srgbClr val="231F20"/>
                </a:solidFill>
                <a:latin typeface="Malgun Gothic"/>
                <a:cs typeface="Malgun Gothic"/>
              </a:rPr>
              <a:t>•Checkbox</a:t>
            </a:r>
            <a:endParaRPr sz="1088" dirty="0">
              <a:latin typeface="Malgun Gothic"/>
              <a:cs typeface="Malgun Gothic"/>
            </a:endParaRPr>
          </a:p>
          <a:p>
            <a:pPr marL="325337" marR="262573" indent="-65067">
              <a:lnSpc>
                <a:spcPts val="1451"/>
              </a:lnSpc>
              <a:buChar char="-"/>
              <a:tabLst>
                <a:tab pos="344339" algn="l"/>
              </a:tabLst>
            </a:pPr>
            <a:r>
              <a:rPr sz="997" spc="-11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사용자 </a:t>
            </a:r>
            <a:r>
              <a:rPr sz="997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정의</a:t>
            </a:r>
            <a:r>
              <a:rPr sz="997" spc="-16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9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Check  </a:t>
            </a:r>
            <a:r>
              <a:rPr sz="997" spc="-7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value,</a:t>
            </a:r>
            <a:r>
              <a:rPr sz="997" spc="-1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6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Direction,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181383" algn="ctr">
              <a:spcBef>
                <a:spcPts val="163"/>
              </a:spcBef>
            </a:pP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개별 </a:t>
            </a:r>
            <a:r>
              <a:rPr sz="997" spc="-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item</a:t>
            </a:r>
            <a:r>
              <a:rPr sz="997" spc="-2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CSS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적용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23"/>
              </a:spcBef>
            </a:pPr>
            <a:endParaRPr sz="816" dirty="0">
              <a:latin typeface="Times New Roman"/>
              <a:cs typeface="Times New Roman"/>
            </a:endParaRPr>
          </a:p>
          <a:p>
            <a:pPr marL="97889"/>
            <a:r>
              <a:rPr sz="1088" b="1" spc="36" dirty="0">
                <a:solidFill>
                  <a:srgbClr val="231F20"/>
                </a:solidFill>
                <a:latin typeface="Malgun Gothic"/>
                <a:cs typeface="Malgun Gothic"/>
              </a:rPr>
              <a:t>•Radio</a:t>
            </a:r>
            <a:endParaRPr sz="1088" dirty="0">
              <a:latin typeface="Malgun Gothic"/>
              <a:cs typeface="Malgun Gothic"/>
            </a:endParaRPr>
          </a:p>
          <a:p>
            <a:pPr marL="343763" indent="-83494">
              <a:spcBef>
                <a:spcPts val="163"/>
              </a:spcBef>
              <a:buChar char="-"/>
              <a:tabLst>
                <a:tab pos="344339" algn="l"/>
              </a:tabLst>
            </a:pP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개별 </a:t>
            </a:r>
            <a:r>
              <a:rPr sz="997" spc="-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item</a:t>
            </a:r>
            <a:r>
              <a:rPr sz="997" spc="-2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CSS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적용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23"/>
              </a:spcBef>
              <a:buClr>
                <a:srgbClr val="231F20"/>
              </a:buClr>
              <a:buFont typeface="Gulim"/>
              <a:buChar char="-"/>
            </a:pPr>
            <a:endParaRPr sz="816" dirty="0">
              <a:latin typeface="Times New Roman"/>
              <a:cs typeface="Times New Roman"/>
            </a:endParaRPr>
          </a:p>
          <a:p>
            <a:pPr marL="97889"/>
            <a:r>
              <a:rPr sz="1088" b="1" spc="36" dirty="0">
                <a:solidFill>
                  <a:srgbClr val="231F20"/>
                </a:solidFill>
                <a:latin typeface="Malgun Gothic"/>
                <a:cs typeface="Malgun Gothic"/>
              </a:rPr>
              <a:t>•Listbox</a:t>
            </a:r>
            <a:endParaRPr sz="1088" dirty="0">
              <a:latin typeface="Malgun Gothic"/>
              <a:cs typeface="Malgun Gothic"/>
            </a:endParaRPr>
          </a:p>
          <a:p>
            <a:pPr marL="325337" marR="240692" indent="-65067">
              <a:lnSpc>
                <a:spcPts val="1451"/>
              </a:lnSpc>
              <a:buChar char="-"/>
              <a:tabLst>
                <a:tab pos="344339" algn="l"/>
              </a:tabLst>
            </a:pP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개별 </a:t>
            </a:r>
            <a:r>
              <a:rPr sz="997" spc="-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item</a:t>
            </a:r>
            <a:r>
              <a:rPr sz="997" spc="-24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CSS </a:t>
            </a:r>
            <a:r>
              <a:rPr sz="997" spc="-154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적용,  </a:t>
            </a:r>
            <a:r>
              <a:rPr sz="997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자동 </a:t>
            </a:r>
            <a:r>
              <a:rPr sz="997" spc="-11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필터링</a:t>
            </a:r>
            <a:r>
              <a:rPr sz="997" spc="-1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1648" y="2661329"/>
            <a:ext cx="1550680" cy="2263958"/>
          </a:xfrm>
          <a:prstGeom prst="rect">
            <a:avLst/>
          </a:prstGeom>
          <a:solidFill>
            <a:srgbClr val="D698BB"/>
          </a:solidFill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224" dirty="0">
              <a:latin typeface="Times New Roman"/>
              <a:cs typeface="Times New Roman"/>
            </a:endParaRPr>
          </a:p>
          <a:p>
            <a:pPr marL="97889"/>
            <a:r>
              <a:rPr sz="1088" b="1" spc="36" dirty="0">
                <a:solidFill>
                  <a:srgbClr val="231F20"/>
                </a:solidFill>
                <a:latin typeface="Malgun Gothic"/>
                <a:cs typeface="Malgun Gothic"/>
              </a:rPr>
              <a:t>•Button</a:t>
            </a:r>
            <a:endParaRPr sz="1088" dirty="0">
              <a:latin typeface="Malgun Gothic"/>
              <a:cs typeface="Malgun Gothic"/>
            </a:endParaRPr>
          </a:p>
          <a:p>
            <a:pPr marL="325337" marR="435318" indent="-97312">
              <a:lnSpc>
                <a:spcPts val="1451"/>
              </a:lnSpc>
              <a:buChar char="-"/>
              <a:tabLst>
                <a:tab pos="312093" algn="l"/>
              </a:tabLst>
            </a:pPr>
            <a:r>
              <a:rPr sz="997" spc="-7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Large, </a:t>
            </a:r>
            <a:r>
              <a:rPr sz="997" spc="-8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Medium,  </a:t>
            </a:r>
            <a:r>
              <a:rPr sz="997" spc="-7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Small </a:t>
            </a:r>
            <a:r>
              <a:rPr sz="997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버튼</a:t>
            </a:r>
            <a:r>
              <a:rPr sz="997" spc="-21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32"/>
              </a:spcBef>
              <a:buClr>
                <a:srgbClr val="231F20"/>
              </a:buClr>
              <a:buFont typeface="Gulim"/>
              <a:buChar char="-"/>
            </a:pPr>
            <a:endParaRPr sz="1360" dirty="0">
              <a:latin typeface="Times New Roman"/>
              <a:cs typeface="Times New Roman"/>
            </a:endParaRPr>
          </a:p>
          <a:p>
            <a:pPr marL="97889"/>
            <a:r>
              <a:rPr sz="1088" b="1" spc="-5" dirty="0">
                <a:solidFill>
                  <a:srgbClr val="231F20"/>
                </a:solidFill>
                <a:latin typeface="Malgun Gothic"/>
                <a:cs typeface="Malgun Gothic"/>
              </a:rPr>
              <a:t>•DropDown</a:t>
            </a:r>
            <a:endParaRPr sz="1088" dirty="0">
              <a:latin typeface="Malgun Gothic"/>
              <a:cs typeface="Malgun Gothic"/>
            </a:endParaRPr>
          </a:p>
          <a:p>
            <a:pPr marL="325337" marR="333399" indent="-65067">
              <a:lnSpc>
                <a:spcPts val="1451"/>
              </a:lnSpc>
              <a:buChar char="-"/>
              <a:tabLst>
                <a:tab pos="344339" algn="l"/>
              </a:tabLst>
            </a:pPr>
            <a:r>
              <a:rPr sz="997" spc="-54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Text, </a:t>
            </a:r>
            <a:r>
              <a:rPr sz="997" spc="-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Button,  </a:t>
            </a:r>
            <a:r>
              <a:rPr sz="997" spc="-4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Split </a:t>
            </a:r>
            <a:r>
              <a:rPr sz="997" spc="-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Button</a:t>
            </a:r>
            <a:r>
              <a:rPr sz="997" spc="-24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32"/>
              </a:spcBef>
              <a:buClr>
                <a:srgbClr val="231F20"/>
              </a:buClr>
              <a:buFont typeface="Gulim"/>
              <a:buChar char="-"/>
            </a:pPr>
            <a:endParaRPr sz="1360" dirty="0">
              <a:latin typeface="Times New Roman"/>
              <a:cs typeface="Times New Roman"/>
            </a:endParaRPr>
          </a:p>
          <a:p>
            <a:pPr marL="97889"/>
            <a:r>
              <a:rPr sz="1088" b="1" spc="27" dirty="0">
                <a:solidFill>
                  <a:srgbClr val="231F20"/>
                </a:solidFill>
                <a:latin typeface="Malgun Gothic"/>
                <a:cs typeface="Malgun Gothic"/>
              </a:rPr>
              <a:t>•Popover</a:t>
            </a:r>
            <a:endParaRPr sz="1088" dirty="0">
              <a:latin typeface="Malgun Gothic"/>
              <a:cs typeface="Malgun Gothic"/>
            </a:endParaRPr>
          </a:p>
          <a:p>
            <a:pPr marL="325337" marR="332247" indent="-65067">
              <a:lnSpc>
                <a:spcPts val="1451"/>
              </a:lnSpc>
              <a:buChar char="-"/>
              <a:tabLst>
                <a:tab pos="344339" algn="l"/>
              </a:tabLst>
            </a:pPr>
            <a:r>
              <a:rPr sz="997" spc="-6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HTML, </a:t>
            </a:r>
            <a:r>
              <a:rPr sz="997" spc="-9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Header,  </a:t>
            </a:r>
            <a:r>
              <a:rPr sz="997" spc="-36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input </a:t>
            </a:r>
            <a:r>
              <a:rPr sz="997" spc="-9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Tag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에</a:t>
            </a:r>
            <a:r>
              <a:rPr sz="997" spc="-24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적용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4843" y="2661330"/>
            <a:ext cx="1550680" cy="3072128"/>
          </a:xfrm>
          <a:prstGeom prst="rect">
            <a:avLst/>
          </a:prstGeom>
          <a:solidFill>
            <a:srgbClr val="B5B5B8"/>
          </a:solidFill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224" dirty="0">
              <a:latin typeface="Times New Roman"/>
              <a:cs typeface="Times New Roman"/>
            </a:endParaRPr>
          </a:p>
          <a:p>
            <a:pPr marL="97889"/>
            <a:r>
              <a:rPr sz="1088" b="1" spc="50" dirty="0">
                <a:solidFill>
                  <a:srgbClr val="231F20"/>
                </a:solidFill>
                <a:latin typeface="Malgun Gothic"/>
                <a:cs typeface="Malgun Gothic"/>
              </a:rPr>
              <a:t>•Tabs</a:t>
            </a:r>
            <a:endParaRPr sz="1088" dirty="0">
              <a:latin typeface="Malgun Gothic"/>
              <a:cs typeface="Malgun Gothic"/>
            </a:endParaRPr>
          </a:p>
          <a:p>
            <a:pPr marL="325337" marR="314397" indent="-97889">
              <a:lnSpc>
                <a:spcPts val="1451"/>
              </a:lnSpc>
            </a:pPr>
            <a:r>
              <a:rPr sz="997" spc="-19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- </a:t>
            </a:r>
            <a:r>
              <a:rPr sz="997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아이콘, 배지, </a:t>
            </a:r>
            <a:r>
              <a:rPr sz="997" spc="-13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메뉴,  </a:t>
            </a:r>
            <a:r>
              <a:rPr sz="997" spc="-6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Direction,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 marL="325337">
              <a:spcBef>
                <a:spcPts val="163"/>
              </a:spcBef>
            </a:pPr>
            <a:r>
              <a:rPr sz="997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Panel</a:t>
            </a:r>
            <a:r>
              <a:rPr sz="997" spc="-17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2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제공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18"/>
              </a:spcBef>
            </a:pPr>
            <a:endParaRPr sz="1134" dirty="0">
              <a:latin typeface="Times New Roman"/>
              <a:cs typeface="Times New Roman"/>
            </a:endParaRPr>
          </a:p>
          <a:p>
            <a:pPr marL="97889"/>
            <a:r>
              <a:rPr sz="1088" b="1" spc="63" dirty="0">
                <a:solidFill>
                  <a:srgbClr val="231F20"/>
                </a:solidFill>
                <a:latin typeface="Malgun Gothic"/>
                <a:cs typeface="Malgun Gothic"/>
              </a:rPr>
              <a:t>•Alert</a:t>
            </a:r>
            <a:endParaRPr sz="1088" dirty="0">
              <a:latin typeface="Malgun Gothic"/>
              <a:cs typeface="Malgun Gothic"/>
            </a:endParaRPr>
          </a:p>
          <a:p>
            <a:pPr marL="325337" marR="517660" indent="-65643">
              <a:lnSpc>
                <a:spcPts val="1451"/>
              </a:lnSpc>
            </a:pPr>
            <a:r>
              <a:rPr sz="997" spc="-19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-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Case 별 </a:t>
            </a:r>
            <a:r>
              <a:rPr sz="997" spc="-14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Alert  </a:t>
            </a:r>
            <a:r>
              <a:rPr sz="997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표현</a:t>
            </a:r>
            <a:r>
              <a:rPr sz="997" spc="-19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32"/>
              </a:spcBef>
            </a:pPr>
            <a:endParaRPr sz="1043" dirty="0">
              <a:latin typeface="Times New Roman"/>
              <a:cs typeface="Times New Roman"/>
            </a:endParaRPr>
          </a:p>
          <a:p>
            <a:pPr marL="97889"/>
            <a:r>
              <a:rPr sz="1088" b="1" spc="82" dirty="0">
                <a:solidFill>
                  <a:srgbClr val="231F20"/>
                </a:solidFill>
                <a:latin typeface="Malgun Gothic"/>
                <a:cs typeface="Malgun Gothic"/>
              </a:rPr>
              <a:t>•Tree</a:t>
            </a:r>
            <a:endParaRPr sz="1088" dirty="0">
              <a:latin typeface="Malgun Gothic"/>
              <a:cs typeface="Malgun Gothic"/>
            </a:endParaRPr>
          </a:p>
          <a:p>
            <a:pPr marL="325337" marR="305184" indent="-65643">
              <a:lnSpc>
                <a:spcPts val="1451"/>
              </a:lnSpc>
            </a:pPr>
            <a:r>
              <a:rPr sz="997" spc="-19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- </a:t>
            </a:r>
            <a:r>
              <a:rPr sz="997" spc="-118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노드에 </a:t>
            </a:r>
            <a:r>
              <a:rPr sz="997" spc="-13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이미지,  </a:t>
            </a:r>
            <a:r>
              <a:rPr sz="997" spc="-77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Checkbox </a:t>
            </a:r>
            <a:r>
              <a:rPr sz="997" spc="-113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표현</a:t>
            </a:r>
            <a:r>
              <a:rPr sz="997" spc="-204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  <a:p>
            <a:pPr>
              <a:spcBef>
                <a:spcPts val="32"/>
              </a:spcBef>
            </a:pPr>
            <a:endParaRPr sz="1043" dirty="0">
              <a:latin typeface="Times New Roman"/>
              <a:cs typeface="Times New Roman"/>
            </a:endParaRPr>
          </a:p>
          <a:p>
            <a:pPr marL="97889"/>
            <a:r>
              <a:rPr sz="1088" b="1" spc="32" dirty="0">
                <a:solidFill>
                  <a:srgbClr val="231F20"/>
                </a:solidFill>
                <a:latin typeface="Malgun Gothic"/>
                <a:cs typeface="Malgun Gothic"/>
              </a:rPr>
              <a:t>•Menu</a:t>
            </a:r>
            <a:endParaRPr sz="1088" dirty="0">
              <a:latin typeface="Malgun Gothic"/>
              <a:cs typeface="Malgun Gothic"/>
            </a:endParaRPr>
          </a:p>
          <a:p>
            <a:pPr marL="325337" marR="120346" indent="-65643">
              <a:lnSpc>
                <a:spcPts val="1451"/>
              </a:lnSpc>
            </a:pPr>
            <a:r>
              <a:rPr sz="997" spc="-199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- </a:t>
            </a:r>
            <a:r>
              <a:rPr sz="997" spc="-122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고정형, </a:t>
            </a:r>
            <a:r>
              <a:rPr sz="997" spc="-45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Float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형 </a:t>
            </a:r>
            <a:r>
              <a:rPr sz="997" spc="-13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메뉴,  </a:t>
            </a:r>
            <a:r>
              <a:rPr sz="997" spc="-5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Direction</a:t>
            </a:r>
            <a:r>
              <a:rPr sz="997" spc="-181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 </a:t>
            </a:r>
            <a:r>
              <a:rPr sz="997" spc="-100" dirty="0">
                <a:solidFill>
                  <a:srgbClr val="231F20"/>
                </a:solidFill>
                <a:latin typeface="나눔바른고딕" panose="020B0603020101020101" pitchFamily="50" charset="-127"/>
                <a:cs typeface="Gulim"/>
              </a:rPr>
              <a:t>등</a:t>
            </a:r>
            <a:endParaRPr sz="997" dirty="0">
              <a:latin typeface="나눔바른고딕" panose="020B0603020101020101" pitchFamily="50" charset="-127"/>
              <a:cs typeface="Guli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65256" y="2089277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5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4368452" y="2089277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6271648" y="2089277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8174843" y="2089277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2465256" y="2397996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5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4368452" y="2397996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6271648" y="2397996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8174843" y="2397996"/>
            <a:ext cx="1550680" cy="11516"/>
          </a:xfrm>
          <a:custGeom>
            <a:avLst/>
            <a:gdLst/>
            <a:ahLst/>
            <a:cxnLst/>
            <a:rect l="l" t="t" r="r" b="b"/>
            <a:pathLst>
              <a:path w="1710054" h="12700">
                <a:moveTo>
                  <a:pt x="0" y="12700"/>
                </a:moveTo>
                <a:lnTo>
                  <a:pt x="1710004" y="12700"/>
                </a:lnTo>
                <a:lnTo>
                  <a:pt x="17100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9080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3300</Words>
  <Application>Microsoft Office PowerPoint</Application>
  <PresentationFormat>와이드스크린</PresentationFormat>
  <Paragraphs>1090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1" baseType="lpstr">
      <vt:lpstr>Lucida Sans</vt:lpstr>
      <vt:lpstr>Gulim</vt:lpstr>
      <vt:lpstr>나눔고딕</vt:lpstr>
      <vt:lpstr>나눔바른고딕</vt:lpstr>
      <vt:lpstr>맑은 고딕</vt:lpstr>
      <vt:lpstr>맑은 고딕</vt:lpstr>
      <vt:lpstr>Arial</vt:lpstr>
      <vt:lpstr>Times New Roman</vt:lpstr>
      <vt:lpstr>Wingdings</vt:lpstr>
      <vt:lpstr>Office 테마</vt:lpstr>
      <vt:lpstr>PowerPoint 프레젠테이션</vt:lpstr>
      <vt:lpstr>PowerPoint 프레젠테이션</vt:lpstr>
      <vt:lpstr>UI 개발툴의 필요성</vt:lpstr>
      <vt:lpstr>PowerPoint 프레젠테이션</vt:lpstr>
      <vt:lpstr>SBUx의 추구</vt:lpstr>
      <vt:lpstr>SBUx의 Concept</vt:lpstr>
      <vt:lpstr>주요기능 객관적 지표</vt:lpstr>
      <vt:lpstr>SBUx의 특징</vt:lpstr>
      <vt:lpstr>SBUx  컴포넌트 유형</vt:lpstr>
      <vt:lpstr>SBUx 컴포넌트 예시</vt:lpstr>
      <vt:lpstr>템플릿 제공(목록형, 상세형, 혼합형, 탭형)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SBUx 주요 적용 프로젝트</vt:lpstr>
      <vt:lpstr>PowerPoint 프레젠테이션</vt:lpstr>
      <vt:lpstr>PowerPoint 프레젠테이션</vt:lpstr>
      <vt:lpstr>웹 개발에서의 UI와 Grid</vt:lpstr>
      <vt:lpstr>웹 UI개발의 현실 및 그 대안</vt:lpstr>
      <vt:lpstr>국내 최초 웹 그리드 출시(Since 2013)</vt:lpstr>
      <vt:lpstr>국내 최초 웹 그리드 출시(Since 2013)</vt:lpstr>
      <vt:lpstr>SBGrid 특징</vt:lpstr>
      <vt:lpstr>다양한 그리드 화면 구현</vt:lpstr>
      <vt:lpstr>쉽게 따라하기 : 그리드 API</vt:lpstr>
      <vt:lpstr>그리드 Designer (자동 생성기)</vt:lpstr>
      <vt:lpstr>웹 표준 준수</vt:lpstr>
      <vt:lpstr>시큐어코딩 보안 약점 점검 결과</vt:lpstr>
      <vt:lpstr>그리드 분야  1위</vt:lpstr>
      <vt:lpstr>SBGrid 주요 적용 프로젝트</vt:lpstr>
      <vt:lpstr>PowerPoint 프레젠테이션</vt:lpstr>
      <vt:lpstr>소프트보울 신인도</vt:lpstr>
      <vt:lpstr>회사 일반사항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Epilogue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16</cp:revision>
  <dcterms:created xsi:type="dcterms:W3CDTF">2018-01-31T05:07:35Z</dcterms:created>
  <dcterms:modified xsi:type="dcterms:W3CDTF">2018-03-05T10:19:42Z</dcterms:modified>
</cp:coreProperties>
</file>